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4" r:id="rId2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7C9"/>
    <a:srgbClr val="F5C7DF"/>
    <a:srgbClr val="DDB7CA"/>
    <a:srgbClr val="B9BAF7"/>
    <a:srgbClr val="DECADE"/>
    <a:srgbClr val="D6F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01" d="100"/>
          <a:sy n="101" d="100"/>
        </p:scale>
        <p:origin x="138"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DFA1340-008F-4BF1-AD04-85E7D54C86B5}" type="datetimeFigureOut">
              <a:rPr lang="pl-PL" smtClean="0"/>
              <a:t>06.05.2018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D6947AC-6287-41B8-9246-D08927FC376D}" type="slidenum">
              <a:rPr lang="pl-PL" smtClean="0"/>
              <a:t>‹#›</a:t>
            </a:fld>
            <a:endParaRPr lang="pl-PL"/>
          </a:p>
        </p:txBody>
      </p:sp>
    </p:spTree>
    <p:extLst>
      <p:ext uri="{BB962C8B-B14F-4D97-AF65-F5344CB8AC3E}">
        <p14:creationId xmlns:p14="http://schemas.microsoft.com/office/powerpoint/2010/main" val="336927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DFA1340-008F-4BF1-AD04-85E7D54C86B5}" type="datetimeFigureOut">
              <a:rPr lang="pl-PL" smtClean="0"/>
              <a:t>06.05.2018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D6947AC-6287-41B8-9246-D08927FC376D}" type="slidenum">
              <a:rPr lang="pl-PL" smtClean="0"/>
              <a:t>‹#›</a:t>
            </a:fld>
            <a:endParaRPr lang="pl-PL"/>
          </a:p>
        </p:txBody>
      </p:sp>
    </p:spTree>
    <p:extLst>
      <p:ext uri="{BB962C8B-B14F-4D97-AF65-F5344CB8AC3E}">
        <p14:creationId xmlns:p14="http://schemas.microsoft.com/office/powerpoint/2010/main" val="1789909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DFA1340-008F-4BF1-AD04-85E7D54C86B5}" type="datetimeFigureOut">
              <a:rPr lang="pl-PL" smtClean="0"/>
              <a:t>06.05.2018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D6947AC-6287-41B8-9246-D08927FC376D}" type="slidenum">
              <a:rPr lang="pl-PL" smtClean="0"/>
              <a:t>‹#›</a:t>
            </a:fld>
            <a:endParaRPr lang="pl-PL"/>
          </a:p>
        </p:txBody>
      </p:sp>
    </p:spTree>
    <p:extLst>
      <p:ext uri="{BB962C8B-B14F-4D97-AF65-F5344CB8AC3E}">
        <p14:creationId xmlns:p14="http://schemas.microsoft.com/office/powerpoint/2010/main" val="4098176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DFA1340-008F-4BF1-AD04-85E7D54C86B5}" type="datetimeFigureOut">
              <a:rPr lang="pl-PL" smtClean="0"/>
              <a:t>06.05.2018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D6947AC-6287-41B8-9246-D08927FC376D}" type="slidenum">
              <a:rPr lang="pl-PL" smtClean="0"/>
              <a:t>‹#›</a:t>
            </a:fld>
            <a:endParaRPr lang="pl-PL"/>
          </a:p>
        </p:txBody>
      </p:sp>
    </p:spTree>
    <p:extLst>
      <p:ext uri="{BB962C8B-B14F-4D97-AF65-F5344CB8AC3E}">
        <p14:creationId xmlns:p14="http://schemas.microsoft.com/office/powerpoint/2010/main" val="1096184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DFA1340-008F-4BF1-AD04-85E7D54C86B5}" type="datetimeFigureOut">
              <a:rPr lang="pl-PL" smtClean="0"/>
              <a:t>06.05.2018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D6947AC-6287-41B8-9246-D08927FC376D}" type="slidenum">
              <a:rPr lang="pl-PL" smtClean="0"/>
              <a:t>‹#›</a:t>
            </a:fld>
            <a:endParaRPr lang="pl-PL"/>
          </a:p>
        </p:txBody>
      </p:sp>
    </p:spTree>
    <p:extLst>
      <p:ext uri="{BB962C8B-B14F-4D97-AF65-F5344CB8AC3E}">
        <p14:creationId xmlns:p14="http://schemas.microsoft.com/office/powerpoint/2010/main" val="762323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DFA1340-008F-4BF1-AD04-85E7D54C86B5}" type="datetimeFigureOut">
              <a:rPr lang="pl-PL" smtClean="0"/>
              <a:t>06.05.2018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D6947AC-6287-41B8-9246-D08927FC376D}" type="slidenum">
              <a:rPr lang="pl-PL" smtClean="0"/>
              <a:t>‹#›</a:t>
            </a:fld>
            <a:endParaRPr lang="pl-PL"/>
          </a:p>
        </p:txBody>
      </p:sp>
    </p:spTree>
    <p:extLst>
      <p:ext uri="{BB962C8B-B14F-4D97-AF65-F5344CB8AC3E}">
        <p14:creationId xmlns:p14="http://schemas.microsoft.com/office/powerpoint/2010/main" val="1188000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DFA1340-008F-4BF1-AD04-85E7D54C86B5}" type="datetimeFigureOut">
              <a:rPr lang="pl-PL" smtClean="0"/>
              <a:t>06.05.2018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D6947AC-6287-41B8-9246-D08927FC376D}" type="slidenum">
              <a:rPr lang="pl-PL" smtClean="0"/>
              <a:t>‹#›</a:t>
            </a:fld>
            <a:endParaRPr lang="pl-PL"/>
          </a:p>
        </p:txBody>
      </p:sp>
    </p:spTree>
    <p:extLst>
      <p:ext uri="{BB962C8B-B14F-4D97-AF65-F5344CB8AC3E}">
        <p14:creationId xmlns:p14="http://schemas.microsoft.com/office/powerpoint/2010/main" val="4177639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DFA1340-008F-4BF1-AD04-85E7D54C86B5}" type="datetimeFigureOut">
              <a:rPr lang="pl-PL" smtClean="0"/>
              <a:t>06.05.2018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D6947AC-6287-41B8-9246-D08927FC376D}" type="slidenum">
              <a:rPr lang="pl-PL" smtClean="0"/>
              <a:t>‹#›</a:t>
            </a:fld>
            <a:endParaRPr lang="pl-PL"/>
          </a:p>
        </p:txBody>
      </p:sp>
    </p:spTree>
    <p:extLst>
      <p:ext uri="{BB962C8B-B14F-4D97-AF65-F5344CB8AC3E}">
        <p14:creationId xmlns:p14="http://schemas.microsoft.com/office/powerpoint/2010/main" val="935486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DFA1340-008F-4BF1-AD04-85E7D54C86B5}" type="datetimeFigureOut">
              <a:rPr lang="pl-PL" smtClean="0"/>
              <a:t>06.05.2018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D6947AC-6287-41B8-9246-D08927FC376D}" type="slidenum">
              <a:rPr lang="pl-PL" smtClean="0"/>
              <a:t>‹#›</a:t>
            </a:fld>
            <a:endParaRPr lang="pl-PL"/>
          </a:p>
        </p:txBody>
      </p:sp>
    </p:spTree>
    <p:extLst>
      <p:ext uri="{BB962C8B-B14F-4D97-AF65-F5344CB8AC3E}">
        <p14:creationId xmlns:p14="http://schemas.microsoft.com/office/powerpoint/2010/main" val="2490055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DFA1340-008F-4BF1-AD04-85E7D54C86B5}" type="datetimeFigureOut">
              <a:rPr lang="pl-PL" smtClean="0"/>
              <a:t>06.05.2018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D6947AC-6287-41B8-9246-D08927FC376D}" type="slidenum">
              <a:rPr lang="pl-PL" smtClean="0"/>
              <a:t>‹#›</a:t>
            </a:fld>
            <a:endParaRPr lang="pl-PL"/>
          </a:p>
        </p:txBody>
      </p:sp>
    </p:spTree>
    <p:extLst>
      <p:ext uri="{BB962C8B-B14F-4D97-AF65-F5344CB8AC3E}">
        <p14:creationId xmlns:p14="http://schemas.microsoft.com/office/powerpoint/2010/main" val="3041028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DFA1340-008F-4BF1-AD04-85E7D54C86B5}" type="datetimeFigureOut">
              <a:rPr lang="pl-PL" smtClean="0"/>
              <a:t>06.05.2018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D6947AC-6287-41B8-9246-D08927FC376D}" type="slidenum">
              <a:rPr lang="pl-PL" smtClean="0"/>
              <a:t>‹#›</a:t>
            </a:fld>
            <a:endParaRPr lang="pl-PL"/>
          </a:p>
        </p:txBody>
      </p:sp>
    </p:spTree>
    <p:extLst>
      <p:ext uri="{BB962C8B-B14F-4D97-AF65-F5344CB8AC3E}">
        <p14:creationId xmlns:p14="http://schemas.microsoft.com/office/powerpoint/2010/main" val="2646475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A1340-008F-4BF1-AD04-85E7D54C86B5}" type="datetimeFigureOut">
              <a:rPr lang="pl-PL" smtClean="0"/>
              <a:t>06.05.2018</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947AC-6287-41B8-9246-D08927FC376D}" type="slidenum">
              <a:rPr lang="pl-PL" smtClean="0"/>
              <a:t>‹#›</a:t>
            </a:fld>
            <a:endParaRPr lang="pl-PL"/>
          </a:p>
        </p:txBody>
      </p:sp>
    </p:spTree>
    <p:extLst>
      <p:ext uri="{BB962C8B-B14F-4D97-AF65-F5344CB8AC3E}">
        <p14:creationId xmlns:p14="http://schemas.microsoft.com/office/powerpoint/2010/main" val="4197066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rgbClr val="7030A0"/>
            </a:gs>
            <a:gs pos="18000">
              <a:schemeClr val="accent1">
                <a:lumMod val="45000"/>
                <a:lumOff val="55000"/>
              </a:schemeClr>
            </a:gs>
            <a:gs pos="6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419225" y="-209550"/>
            <a:ext cx="9144000" cy="3167063"/>
          </a:xfrm>
        </p:spPr>
        <p:txBody>
          <a:bodyPr>
            <a:normAutofit fontScale="90000"/>
          </a:bodyPr>
          <a:lstStyle/>
          <a:p>
            <a:r>
              <a:rPr lang="en-US" dirty="0">
                <a:latin typeface="Broadway BT" panose="04040905080B02020502" pitchFamily="82" charset="0"/>
              </a:rPr>
              <a:t> Amazing animals and places all </a:t>
            </a:r>
            <a:r>
              <a:rPr lang="en-US" dirty="0" smtClean="0">
                <a:latin typeface="Broadway BT" panose="04040905080B02020502" pitchFamily="82" charset="0"/>
              </a:rPr>
              <a:t>around</a:t>
            </a:r>
            <a:r>
              <a:rPr lang="pl-PL" dirty="0" smtClean="0">
                <a:latin typeface="Broadway BT" panose="04040905080B02020502" pitchFamily="82" charset="0"/>
              </a:rPr>
              <a:t/>
            </a:r>
            <a:br>
              <a:rPr lang="pl-PL" dirty="0" smtClean="0">
                <a:latin typeface="Broadway BT" panose="04040905080B02020502" pitchFamily="82" charset="0"/>
              </a:rPr>
            </a:br>
            <a:r>
              <a:rPr lang="en-US" dirty="0" smtClean="0">
                <a:latin typeface="Broadway BT" panose="04040905080B02020502" pitchFamily="82" charset="0"/>
              </a:rPr>
              <a:t> </a:t>
            </a:r>
            <a:r>
              <a:rPr lang="en-US" dirty="0">
                <a:latin typeface="Broadway BT" panose="04040905080B02020502" pitchFamily="82" charset="0"/>
              </a:rPr>
              <a:t>the world</a:t>
            </a:r>
            <a:endParaRPr lang="pl-PL" dirty="0">
              <a:latin typeface="Broadway BT" panose="04040905080B02020502" pitchFamily="82" charset="0"/>
            </a:endParaRPr>
          </a:p>
        </p:txBody>
      </p:sp>
      <p:pic>
        <p:nvPicPr>
          <p:cNvPr id="1028" name="Picture 4" descr="Podobny obra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4385101"/>
            <a:ext cx="3819525" cy="24168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nalezione obrazy dla zapytania niebezpieczne miejsca turystycz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3468" y="2765885"/>
            <a:ext cx="3584575" cy="18699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Znalezione obrazy dla zapytania interesujÄce zwierzÄ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79" y="2840040"/>
            <a:ext cx="2295525" cy="17216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Znalezione obrazy dla zapytania interesujÄce zwierzÄ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82050" y="4635839"/>
            <a:ext cx="3409950" cy="19153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Znalezione obrazy dla zapytania interesujÄce zwierzÄta dÅ¼ungl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11775" y="5110565"/>
            <a:ext cx="3203858" cy="14406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Znalezione obrazy dla zapytania niebezpieczne miejsca turystycz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96867" y="3087947"/>
            <a:ext cx="3595546" cy="2395753"/>
          </a:xfrm>
          <a:prstGeom prst="rect">
            <a:avLst/>
          </a:prstGeom>
          <a:noFill/>
          <a:extLst>
            <a:ext uri="{909E8E84-426E-40DD-AFC4-6F175D3DCCD1}">
              <a14:hiddenFill xmlns:a14="http://schemas.microsoft.com/office/drawing/2010/main">
                <a:solidFill>
                  <a:srgbClr val="FFFFFF"/>
                </a:solidFill>
              </a14:hiddenFill>
            </a:ext>
          </a:extLst>
        </p:spPr>
      </p:pic>
      <p:pic>
        <p:nvPicPr>
          <p:cNvPr id="5" name="Inspiring Cinematic Background Music For Videos  Presenta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35701344"/>
      </p:ext>
    </p:extLst>
  </p:cSld>
  <p:clrMapOvr>
    <a:masterClrMapping/>
  </p:clrMapOvr>
  <mc:AlternateContent xmlns:mc="http://schemas.openxmlformats.org/markup-compatibility/2006" xmlns:p14="http://schemas.microsoft.com/office/powerpoint/2010/main">
    <mc:Choice Requires="p14">
      <p:transition spd="slow" advClick="0" advTm="12000">
        <p14:vortex dir="r"/>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36"/>
                                        </p:tgtEl>
                                        <p:attrNameLst>
                                          <p:attrName>style.visibility</p:attrName>
                                        </p:attrNameLst>
                                      </p:cBhvr>
                                      <p:to>
                                        <p:strVal val="visible"/>
                                      </p:to>
                                    </p:set>
                                    <p:anim calcmode="lin" valueType="num">
                                      <p:cBhvr additive="base">
                                        <p:cTn id="16" dur="500" fill="hold"/>
                                        <p:tgtEl>
                                          <p:spTgt spid="1036"/>
                                        </p:tgtEl>
                                        <p:attrNameLst>
                                          <p:attrName>ppt_x</p:attrName>
                                        </p:attrNameLst>
                                      </p:cBhvr>
                                      <p:tavLst>
                                        <p:tav tm="0">
                                          <p:val>
                                            <p:strVal val="#ppt_x"/>
                                          </p:val>
                                        </p:tav>
                                        <p:tav tm="100000">
                                          <p:val>
                                            <p:strVal val="#ppt_x"/>
                                          </p:val>
                                        </p:tav>
                                      </p:tavLst>
                                    </p:anim>
                                    <p:anim calcmode="lin" valueType="num">
                                      <p:cBhvr additive="base">
                                        <p:cTn id="17"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42"/>
                                        </p:tgtEl>
                                        <p:attrNameLst>
                                          <p:attrName>style.visibility</p:attrName>
                                        </p:attrNameLst>
                                      </p:cBhvr>
                                      <p:to>
                                        <p:strVal val="visible"/>
                                      </p:to>
                                    </p:set>
                                    <p:anim calcmode="lin" valueType="num">
                                      <p:cBhvr additive="base">
                                        <p:cTn id="22" dur="500" fill="hold"/>
                                        <p:tgtEl>
                                          <p:spTgt spid="1042"/>
                                        </p:tgtEl>
                                        <p:attrNameLst>
                                          <p:attrName>ppt_x</p:attrName>
                                        </p:attrNameLst>
                                      </p:cBhvr>
                                      <p:tavLst>
                                        <p:tav tm="0">
                                          <p:val>
                                            <p:strVal val="#ppt_x"/>
                                          </p:val>
                                        </p:tav>
                                        <p:tav tm="100000">
                                          <p:val>
                                            <p:strVal val="#ppt_x"/>
                                          </p:val>
                                        </p:tav>
                                      </p:tavLst>
                                    </p:anim>
                                    <p:anim calcmode="lin" valueType="num">
                                      <p:cBhvr additive="base">
                                        <p:cTn id="23"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40"/>
                                        </p:tgtEl>
                                        <p:attrNameLst>
                                          <p:attrName>style.visibility</p:attrName>
                                        </p:attrNameLst>
                                      </p:cBhvr>
                                      <p:to>
                                        <p:strVal val="visible"/>
                                      </p:to>
                                    </p:set>
                                    <p:animEffect transition="in" filter="fade">
                                      <p:cBhvr>
                                        <p:cTn id="34" dur="1000"/>
                                        <p:tgtEl>
                                          <p:spTgt spid="1040"/>
                                        </p:tgtEl>
                                      </p:cBhvr>
                                    </p:animEffect>
                                    <p:anim calcmode="lin" valueType="num">
                                      <p:cBhvr>
                                        <p:cTn id="35" dur="1000" fill="hold"/>
                                        <p:tgtEl>
                                          <p:spTgt spid="1040"/>
                                        </p:tgtEl>
                                        <p:attrNameLst>
                                          <p:attrName>ppt_x</p:attrName>
                                        </p:attrNameLst>
                                      </p:cBhvr>
                                      <p:tavLst>
                                        <p:tav tm="0">
                                          <p:val>
                                            <p:strVal val="#ppt_x"/>
                                          </p:val>
                                        </p:tav>
                                        <p:tav tm="100000">
                                          <p:val>
                                            <p:strVal val="#ppt_x"/>
                                          </p:val>
                                        </p:tav>
                                      </p:tavLst>
                                    </p:anim>
                                    <p:anim calcmode="lin" valueType="num">
                                      <p:cBhvr>
                                        <p:cTn id="36"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1000"/>
                                        <p:tgtEl>
                                          <p:spTgt spid="1030"/>
                                        </p:tgtEl>
                                      </p:cBhvr>
                                    </p:animEffect>
                                    <p:anim calcmode="lin" valueType="num">
                                      <p:cBhvr>
                                        <p:cTn id="42" dur="1000" fill="hold"/>
                                        <p:tgtEl>
                                          <p:spTgt spid="1030"/>
                                        </p:tgtEl>
                                        <p:attrNameLst>
                                          <p:attrName>ppt_x</p:attrName>
                                        </p:attrNameLst>
                                      </p:cBhvr>
                                      <p:tavLst>
                                        <p:tav tm="0">
                                          <p:val>
                                            <p:strVal val="#ppt_x"/>
                                          </p:val>
                                        </p:tav>
                                        <p:tav tm="100000">
                                          <p:val>
                                            <p:strVal val="#ppt_x"/>
                                          </p:val>
                                        </p:tav>
                                      </p:tavLst>
                                    </p:anim>
                                    <p:anim calcmode="lin" valueType="num">
                                      <p:cBhvr>
                                        <p:cTn id="4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38"/>
                                        </p:tgtEl>
                                        <p:attrNameLst>
                                          <p:attrName>style.visibility</p:attrName>
                                        </p:attrNameLst>
                                      </p:cBhvr>
                                      <p:to>
                                        <p:strVal val="visible"/>
                                      </p:to>
                                    </p:set>
                                    <p:anim calcmode="lin" valueType="num">
                                      <p:cBhvr additive="base">
                                        <p:cTn id="48" dur="500" fill="hold"/>
                                        <p:tgtEl>
                                          <p:spTgt spid="1038"/>
                                        </p:tgtEl>
                                        <p:attrNameLst>
                                          <p:attrName>ppt_x</p:attrName>
                                        </p:attrNameLst>
                                      </p:cBhvr>
                                      <p:tavLst>
                                        <p:tav tm="0">
                                          <p:val>
                                            <p:strVal val="#ppt_x"/>
                                          </p:val>
                                        </p:tav>
                                        <p:tav tm="100000">
                                          <p:val>
                                            <p:strVal val="#ppt_x"/>
                                          </p:val>
                                        </p:tav>
                                      </p:tavLst>
                                    </p:anim>
                                    <p:anim calcmode="lin" valueType="num">
                                      <p:cBhvr additive="base">
                                        <p:cTn id="49"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38200" y="-215813"/>
            <a:ext cx="10515600" cy="1325563"/>
          </a:xfrm>
        </p:spPr>
        <p:txBody>
          <a:bodyPr/>
          <a:lstStyle/>
          <a:p>
            <a:pPr algn="ctr"/>
            <a:r>
              <a:rPr lang="pl-PL" b="1" dirty="0" err="1" smtClean="0">
                <a:latin typeface="Calligraph421 BT" panose="03060702050402020204" pitchFamily="66" charset="0"/>
              </a:rPr>
              <a:t>Sheepdog</a:t>
            </a:r>
            <a:r>
              <a:rPr lang="pl-PL" b="1" dirty="0" smtClean="0">
                <a:latin typeface="Calligraph421 BT" panose="03060702050402020204" pitchFamily="66" charset="0"/>
              </a:rPr>
              <a:t> from Bergamo</a:t>
            </a:r>
            <a:endParaRPr lang="pl-PL" b="1" dirty="0">
              <a:latin typeface="Calligraph421 BT" panose="03060702050402020204" pitchFamily="66" charset="0"/>
            </a:endParaRPr>
          </a:p>
        </p:txBody>
      </p:sp>
      <p:sp>
        <p:nvSpPr>
          <p:cNvPr id="3" name="Symbol zastępczy zawartości 2"/>
          <p:cNvSpPr>
            <a:spLocks noGrp="1"/>
          </p:cNvSpPr>
          <p:nvPr>
            <p:ph idx="1"/>
          </p:nvPr>
        </p:nvSpPr>
        <p:spPr>
          <a:xfrm>
            <a:off x="838200" y="812800"/>
            <a:ext cx="10515600" cy="4868863"/>
          </a:xfrm>
        </p:spPr>
        <p:txBody>
          <a:bodyPr/>
          <a:lstStyle/>
          <a:p>
            <a:pPr marL="0" indent="0">
              <a:buNone/>
            </a:pPr>
            <a:r>
              <a:rPr lang="en-US" dirty="0"/>
              <a:t>Sheep dog is a large dog, immediately recognizable by its long, thick, shaggy grey and white coat, with fur covering their face and eyes.     Sheep </a:t>
            </a:r>
            <a:r>
              <a:rPr lang="en-US" dirty="0" smtClean="0"/>
              <a:t>dogs</a:t>
            </a:r>
            <a:r>
              <a:rPr lang="pl-PL" dirty="0" smtClean="0"/>
              <a:t> </a:t>
            </a:r>
            <a:r>
              <a:rPr lang="pl-PL" dirty="0" err="1" smtClean="0"/>
              <a:t>are</a:t>
            </a:r>
            <a:r>
              <a:rPr lang="en-US" dirty="0" smtClean="0"/>
              <a:t> </a:t>
            </a:r>
            <a:r>
              <a:rPr lang="en-US" dirty="0"/>
              <a:t>used to guard sheep and other livestock in farms for farmers.</a:t>
            </a:r>
            <a:endParaRPr lang="pl-PL" dirty="0"/>
          </a:p>
        </p:txBody>
      </p:sp>
      <p:pic>
        <p:nvPicPr>
          <p:cNvPr id="10244" name="Picture 4" descr="Znalezione obrazy dla zapytania Owczarek z Berga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8656"/>
            <a:ext cx="4829086" cy="263404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ee10320bd03ed15363b21316acd26ab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41772">
            <a:off x="7807656" y="2829523"/>
            <a:ext cx="4093795" cy="255299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8183d17dafd3bddd30eba9ac740f26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775" y="3669019"/>
            <a:ext cx="4073525" cy="303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5561"/>
      </p:ext>
    </p:extLst>
  </p:cSld>
  <p:clrMapOvr>
    <a:masterClrMapping/>
  </p:clrMapOvr>
  <mc:AlternateContent xmlns:mc="http://schemas.openxmlformats.org/markup-compatibility/2006" xmlns:p14="http://schemas.microsoft.com/office/powerpoint/2010/main">
    <mc:Choice Requires="p14">
      <p:transition spd="slow" p14:dur="1500" advClick="0" advTm="18000">
        <p:split orient="vert"/>
      </p:transition>
    </mc:Choice>
    <mc:Fallback xmlns="">
      <p:transition spd="slow" advClick="0" advTm="1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0244"/>
                                        </p:tgtEl>
                                        <p:attrNameLst>
                                          <p:attrName>style.visibility</p:attrName>
                                        </p:attrNameLst>
                                      </p:cBhvr>
                                      <p:to>
                                        <p:strVal val="visible"/>
                                      </p:to>
                                    </p:set>
                                    <p:animEffect transition="in" filter="randombar(horizontal)">
                                      <p:cBhvr>
                                        <p:cTn id="14" dur="500"/>
                                        <p:tgtEl>
                                          <p:spTgt spid="10244"/>
                                        </p:tgtEl>
                                      </p:cBhvr>
                                    </p:animEffect>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10248"/>
                                        </p:tgtEl>
                                        <p:attrNameLst>
                                          <p:attrName>style.visibility</p:attrName>
                                        </p:attrNameLst>
                                      </p:cBhvr>
                                      <p:to>
                                        <p:strVal val="visible"/>
                                      </p:to>
                                    </p:set>
                                    <p:anim calcmode="lin" valueType="num">
                                      <p:cBhvr>
                                        <p:cTn id="18" dur="1000" fill="hold"/>
                                        <p:tgtEl>
                                          <p:spTgt spid="10248"/>
                                        </p:tgtEl>
                                        <p:attrNameLst>
                                          <p:attrName>ppt_w</p:attrName>
                                        </p:attrNameLst>
                                      </p:cBhvr>
                                      <p:tavLst>
                                        <p:tav tm="0">
                                          <p:val>
                                            <p:fltVal val="0"/>
                                          </p:val>
                                        </p:tav>
                                        <p:tav tm="100000">
                                          <p:val>
                                            <p:strVal val="#ppt_w"/>
                                          </p:val>
                                        </p:tav>
                                      </p:tavLst>
                                    </p:anim>
                                    <p:anim calcmode="lin" valueType="num">
                                      <p:cBhvr>
                                        <p:cTn id="19" dur="1000" fill="hold"/>
                                        <p:tgtEl>
                                          <p:spTgt spid="10248"/>
                                        </p:tgtEl>
                                        <p:attrNameLst>
                                          <p:attrName>ppt_h</p:attrName>
                                        </p:attrNameLst>
                                      </p:cBhvr>
                                      <p:tavLst>
                                        <p:tav tm="0">
                                          <p:val>
                                            <p:fltVal val="0"/>
                                          </p:val>
                                        </p:tav>
                                        <p:tav tm="100000">
                                          <p:val>
                                            <p:strVal val="#ppt_h"/>
                                          </p:val>
                                        </p:tav>
                                      </p:tavLst>
                                    </p:anim>
                                    <p:anim calcmode="lin" valueType="num">
                                      <p:cBhvr>
                                        <p:cTn id="20" dur="1000" fill="hold"/>
                                        <p:tgtEl>
                                          <p:spTgt spid="10248"/>
                                        </p:tgtEl>
                                        <p:attrNameLst>
                                          <p:attrName>style.rotation</p:attrName>
                                        </p:attrNameLst>
                                      </p:cBhvr>
                                      <p:tavLst>
                                        <p:tav tm="0">
                                          <p:val>
                                            <p:fltVal val="90"/>
                                          </p:val>
                                        </p:tav>
                                        <p:tav tm="100000">
                                          <p:val>
                                            <p:fltVal val="0"/>
                                          </p:val>
                                        </p:tav>
                                      </p:tavLst>
                                    </p:anim>
                                    <p:animEffect transition="in" filter="fade">
                                      <p:cBhvr>
                                        <p:cTn id="21" dur="1000"/>
                                        <p:tgtEl>
                                          <p:spTgt spid="10248"/>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10246"/>
                                        </p:tgtEl>
                                        <p:attrNameLst>
                                          <p:attrName>style.visibility</p:attrName>
                                        </p:attrNameLst>
                                      </p:cBhvr>
                                      <p:to>
                                        <p:strVal val="visible"/>
                                      </p:to>
                                    </p:set>
                                    <p:animEffect transition="in" filter="barn(inVertical)">
                                      <p:cBhvr>
                                        <p:cTn id="25"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2000">
              <a:srgbClr val="F5C7DF"/>
            </a:gs>
            <a:gs pos="15000">
              <a:srgbClr val="D6F1B1"/>
            </a:gs>
            <a:gs pos="9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38200" y="-71439"/>
            <a:ext cx="10515600" cy="1682751"/>
          </a:xfrm>
        </p:spPr>
        <p:txBody>
          <a:bodyPr/>
          <a:lstStyle/>
          <a:p>
            <a:pPr algn="ctr"/>
            <a:r>
              <a:rPr lang="pl-PL" b="1" dirty="0" smtClean="0">
                <a:latin typeface="Calligraph421 BT" panose="03060702050402020204" pitchFamily="66" charset="0"/>
              </a:rPr>
              <a:t>Bora </a:t>
            </a:r>
            <a:r>
              <a:rPr lang="pl-PL" b="1" dirty="0" err="1" smtClean="0">
                <a:latin typeface="Calligraph421 BT" panose="03060702050402020204" pitchFamily="66" charset="0"/>
              </a:rPr>
              <a:t>Bora</a:t>
            </a:r>
            <a:r>
              <a:rPr lang="pl-PL" b="1" dirty="0" smtClean="0">
                <a:latin typeface="Calligraph421 BT" panose="03060702050402020204" pitchFamily="66" charset="0"/>
              </a:rPr>
              <a:t>, French </a:t>
            </a:r>
            <a:r>
              <a:rPr lang="pl-PL" b="1" dirty="0" err="1" smtClean="0">
                <a:latin typeface="Calligraph421 BT" panose="03060702050402020204" pitchFamily="66" charset="0"/>
              </a:rPr>
              <a:t>Polynesia</a:t>
            </a:r>
            <a:endParaRPr lang="pl-PL" b="1" dirty="0">
              <a:latin typeface="Calligraph421 BT" panose="03060702050402020204" pitchFamily="66" charset="0"/>
            </a:endParaRPr>
          </a:p>
        </p:txBody>
      </p:sp>
      <p:sp>
        <p:nvSpPr>
          <p:cNvPr id="3" name="Symbol zastępczy zawartości 2"/>
          <p:cNvSpPr>
            <a:spLocks noGrp="1"/>
          </p:cNvSpPr>
          <p:nvPr>
            <p:ph idx="1"/>
          </p:nvPr>
        </p:nvSpPr>
        <p:spPr>
          <a:xfrm>
            <a:off x="838200" y="1343025"/>
            <a:ext cx="10515600" cy="4351338"/>
          </a:xfrm>
        </p:spPr>
        <p:txBody>
          <a:bodyPr/>
          <a:lstStyle/>
          <a:p>
            <a:pPr marL="0" indent="0">
              <a:buNone/>
            </a:pPr>
            <a:r>
              <a:rPr lang="en-US" dirty="0"/>
              <a:t>Bora Bora is a 30.55 </a:t>
            </a:r>
            <a:r>
              <a:rPr lang="en-US" dirty="0" smtClean="0"/>
              <a:t>km</a:t>
            </a:r>
            <a:r>
              <a:rPr lang="pl-PL" baseline="30000" dirty="0" smtClean="0"/>
              <a:t>2</a:t>
            </a:r>
            <a:r>
              <a:rPr lang="en-US" dirty="0" smtClean="0"/>
              <a:t> </a:t>
            </a:r>
            <a:r>
              <a:rPr lang="en-US" dirty="0"/>
              <a:t>island group in the western part of the Society Islands of French </a:t>
            </a:r>
            <a:r>
              <a:rPr lang="en-US" dirty="0" smtClean="0"/>
              <a:t>Polynesia</a:t>
            </a:r>
            <a:r>
              <a:rPr lang="pl-PL" dirty="0" smtClean="0"/>
              <a:t>.</a:t>
            </a:r>
            <a:r>
              <a:rPr lang="en-US" dirty="0" smtClean="0"/>
              <a:t> </a:t>
            </a:r>
            <a:r>
              <a:rPr lang="en-US" dirty="0"/>
              <a:t>Bora Bora is a major international tourist destination, famous for its aqua-centric luxury resorts.</a:t>
            </a:r>
            <a:endParaRPr lang="pl-PL" dirty="0"/>
          </a:p>
        </p:txBody>
      </p:sp>
      <p:sp>
        <p:nvSpPr>
          <p:cNvPr id="4" name="AutoShape 2" descr="Znalezione obrazy dla zapytania bora bo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bora bor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6" name="AutoShape 6" descr="Znalezione obrazy dla zapytania bora bor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 name="AutoShape 8" descr="Znalezione obrazy dla zapytania bora bor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8" name="AutoShape 10" descr="Znalezione obrazy dla zapytania bora bor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1276" name="Picture 12" descr="Znalezione obrazy dla zapytania bora bo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575" y="3202781"/>
            <a:ext cx="4086225" cy="3064669"/>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6" descr="Znalezione obrazy dla zapytania bora bora"/>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 name="AutoShape 18" descr="Znalezione obrazy dla zapytania bora bora"/>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 name="AutoShape 20" descr="Znalezione obrazy dla zapytania bora bora"/>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1286" name="Picture 22" descr="Znalezione obrazy dla zapytania bora bo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800" y="4249988"/>
            <a:ext cx="3636963" cy="2422275"/>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Znalezione obrazy dla zapytania bora b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3475" y="3027363"/>
            <a:ext cx="4124325"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37814"/>
      </p:ext>
    </p:extLst>
  </p:cSld>
  <p:clrMapOvr>
    <a:masterClrMapping/>
  </p:clrMapOvr>
  <mc:AlternateContent xmlns:mc="http://schemas.openxmlformats.org/markup-compatibility/2006" xmlns:p14="http://schemas.microsoft.com/office/powerpoint/2010/main">
    <mc:Choice Requires="p14">
      <p:transition spd="slow" p14:dur="800" advClick="0" advTm="17000">
        <p:circle/>
      </p:transition>
    </mc:Choice>
    <mc:Fallback xmlns="">
      <p:transition spd="slow" advClick="0" advTm="17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1276"/>
                                        </p:tgtEl>
                                        <p:attrNameLst>
                                          <p:attrName>style.visibility</p:attrName>
                                        </p:attrNameLst>
                                      </p:cBhvr>
                                      <p:to>
                                        <p:strVal val="visible"/>
                                      </p:to>
                                    </p:set>
                                    <p:animEffect transition="in" filter="circle(in)">
                                      <p:cBhvr>
                                        <p:cTn id="15" dur="2000"/>
                                        <p:tgtEl>
                                          <p:spTgt spid="11276"/>
                                        </p:tgtEl>
                                      </p:cBhvr>
                                    </p:animEffect>
                                  </p:childTnLst>
                                </p:cTn>
                              </p:par>
                            </p:childTnLst>
                          </p:cTn>
                        </p:par>
                        <p:par>
                          <p:cTn id="16" fill="hold">
                            <p:stCondLst>
                              <p:cond delay="3000"/>
                            </p:stCondLst>
                            <p:childTnLst>
                              <p:par>
                                <p:cTn id="17" presetID="31" presetClass="entr" presetSubtype="0" fill="hold" nodeType="afterEffect">
                                  <p:stCondLst>
                                    <p:cond delay="0"/>
                                  </p:stCondLst>
                                  <p:childTnLst>
                                    <p:set>
                                      <p:cBhvr>
                                        <p:cTn id="18" dur="1" fill="hold">
                                          <p:stCondLst>
                                            <p:cond delay="0"/>
                                          </p:stCondLst>
                                        </p:cTn>
                                        <p:tgtEl>
                                          <p:spTgt spid="11286"/>
                                        </p:tgtEl>
                                        <p:attrNameLst>
                                          <p:attrName>style.visibility</p:attrName>
                                        </p:attrNameLst>
                                      </p:cBhvr>
                                      <p:to>
                                        <p:strVal val="visible"/>
                                      </p:to>
                                    </p:set>
                                    <p:anim calcmode="lin" valueType="num">
                                      <p:cBhvr>
                                        <p:cTn id="19" dur="1000" fill="hold"/>
                                        <p:tgtEl>
                                          <p:spTgt spid="11286"/>
                                        </p:tgtEl>
                                        <p:attrNameLst>
                                          <p:attrName>ppt_w</p:attrName>
                                        </p:attrNameLst>
                                      </p:cBhvr>
                                      <p:tavLst>
                                        <p:tav tm="0">
                                          <p:val>
                                            <p:fltVal val="0"/>
                                          </p:val>
                                        </p:tav>
                                        <p:tav tm="100000">
                                          <p:val>
                                            <p:strVal val="#ppt_w"/>
                                          </p:val>
                                        </p:tav>
                                      </p:tavLst>
                                    </p:anim>
                                    <p:anim calcmode="lin" valueType="num">
                                      <p:cBhvr>
                                        <p:cTn id="20" dur="1000" fill="hold"/>
                                        <p:tgtEl>
                                          <p:spTgt spid="11286"/>
                                        </p:tgtEl>
                                        <p:attrNameLst>
                                          <p:attrName>ppt_h</p:attrName>
                                        </p:attrNameLst>
                                      </p:cBhvr>
                                      <p:tavLst>
                                        <p:tav tm="0">
                                          <p:val>
                                            <p:fltVal val="0"/>
                                          </p:val>
                                        </p:tav>
                                        <p:tav tm="100000">
                                          <p:val>
                                            <p:strVal val="#ppt_h"/>
                                          </p:val>
                                        </p:tav>
                                      </p:tavLst>
                                    </p:anim>
                                    <p:anim calcmode="lin" valueType="num">
                                      <p:cBhvr>
                                        <p:cTn id="21" dur="1000" fill="hold"/>
                                        <p:tgtEl>
                                          <p:spTgt spid="11286"/>
                                        </p:tgtEl>
                                        <p:attrNameLst>
                                          <p:attrName>style.rotation</p:attrName>
                                        </p:attrNameLst>
                                      </p:cBhvr>
                                      <p:tavLst>
                                        <p:tav tm="0">
                                          <p:val>
                                            <p:fltVal val="90"/>
                                          </p:val>
                                        </p:tav>
                                        <p:tav tm="100000">
                                          <p:val>
                                            <p:fltVal val="0"/>
                                          </p:val>
                                        </p:tav>
                                      </p:tavLst>
                                    </p:anim>
                                    <p:animEffect transition="in" filter="fade">
                                      <p:cBhvr>
                                        <p:cTn id="22" dur="1000"/>
                                        <p:tgtEl>
                                          <p:spTgt spid="11286"/>
                                        </p:tgtEl>
                                      </p:cBhvr>
                                    </p:animEffect>
                                  </p:childTnLst>
                                </p:cTn>
                              </p:par>
                            </p:childTnLst>
                          </p:cTn>
                        </p:par>
                        <p:par>
                          <p:cTn id="23" fill="hold">
                            <p:stCondLst>
                              <p:cond delay="4000"/>
                            </p:stCondLst>
                            <p:childTnLst>
                              <p:par>
                                <p:cTn id="24" presetID="22" presetClass="entr" presetSubtype="4" fill="hold" nodeType="afterEffect">
                                  <p:stCondLst>
                                    <p:cond delay="0"/>
                                  </p:stCondLst>
                                  <p:childTnLst>
                                    <p:set>
                                      <p:cBhvr>
                                        <p:cTn id="25" dur="1" fill="hold">
                                          <p:stCondLst>
                                            <p:cond delay="0"/>
                                          </p:stCondLst>
                                        </p:cTn>
                                        <p:tgtEl>
                                          <p:spTgt spid="11288"/>
                                        </p:tgtEl>
                                        <p:attrNameLst>
                                          <p:attrName>style.visibility</p:attrName>
                                        </p:attrNameLst>
                                      </p:cBhvr>
                                      <p:to>
                                        <p:strVal val="visible"/>
                                      </p:to>
                                    </p:set>
                                    <p:animEffect transition="in" filter="wipe(down)">
                                      <p:cBhvr>
                                        <p:cTn id="26" dur="500"/>
                                        <p:tgtEl>
                                          <p:spTgt spid="1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54000">
              <a:schemeClr val="accent4">
                <a:lumMod val="60000"/>
                <a:lumOff val="40000"/>
              </a:schemeClr>
            </a:gs>
            <a:gs pos="91622">
              <a:srgbClr val="CEE1F2"/>
            </a:gs>
            <a:gs pos="93243">
              <a:schemeClr val="accent1">
                <a:lumMod val="30000"/>
                <a:lumOff val="70000"/>
              </a:schemeClr>
            </a:gs>
            <a:gs pos="15000">
              <a:srgbClr val="D6F1B1"/>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774700" y="0"/>
            <a:ext cx="10515600" cy="1325563"/>
          </a:xfrm>
        </p:spPr>
        <p:txBody>
          <a:bodyPr/>
          <a:lstStyle/>
          <a:p>
            <a:pPr algn="ctr"/>
            <a:r>
              <a:rPr lang="pl-PL" b="1" dirty="0" smtClean="0">
                <a:latin typeface="Calligraph421 BT" panose="03060702050402020204" pitchFamily="66" charset="0"/>
              </a:rPr>
              <a:t>Babirusa</a:t>
            </a:r>
            <a:endParaRPr lang="pl-PL" b="1" dirty="0">
              <a:latin typeface="Calligraph421 BT" panose="03060702050402020204" pitchFamily="66" charset="0"/>
            </a:endParaRPr>
          </a:p>
        </p:txBody>
      </p:sp>
      <p:sp>
        <p:nvSpPr>
          <p:cNvPr id="3" name="Symbol zastępczy zawartości 2"/>
          <p:cNvSpPr>
            <a:spLocks noGrp="1"/>
          </p:cNvSpPr>
          <p:nvPr>
            <p:ph idx="1"/>
          </p:nvPr>
        </p:nvSpPr>
        <p:spPr>
          <a:xfrm>
            <a:off x="425450" y="1145580"/>
            <a:ext cx="11417300" cy="4495456"/>
          </a:xfrm>
        </p:spPr>
        <p:txBody>
          <a:bodyPr/>
          <a:lstStyle/>
          <a:p>
            <a:pPr marL="0" indent="0">
              <a:buNone/>
            </a:pPr>
            <a:r>
              <a:rPr lang="en-US" dirty="0" err="1"/>
              <a:t>Babirusas</a:t>
            </a:r>
            <a:r>
              <a:rPr lang="en-US" dirty="0"/>
              <a:t> are very unique </a:t>
            </a:r>
            <a:r>
              <a:rPr lang="en-US" dirty="0" smtClean="0"/>
              <a:t>pigs.</a:t>
            </a:r>
            <a:r>
              <a:rPr lang="pl-PL" dirty="0" smtClean="0"/>
              <a:t> </a:t>
            </a:r>
            <a:r>
              <a:rPr lang="en-US" dirty="0" err="1" smtClean="0"/>
              <a:t>Babirusas</a:t>
            </a:r>
            <a:r>
              <a:rPr lang="en-US" dirty="0" smtClean="0"/>
              <a:t> </a:t>
            </a:r>
            <a:r>
              <a:rPr lang="en-US" dirty="0"/>
              <a:t>are wild members of the pig family but they differ from other pigs in several ways. They are found in the swamps and rainforests of Indonesian islands, </a:t>
            </a:r>
            <a:r>
              <a:rPr lang="en-US" dirty="0" err="1"/>
              <a:t>babirusas</a:t>
            </a:r>
            <a:r>
              <a:rPr lang="en-US" dirty="0"/>
              <a:t> have barrel-shaped bodies balanced on delicate, deer-like </a:t>
            </a:r>
            <a:r>
              <a:rPr lang="en-US" dirty="0" smtClean="0"/>
              <a:t>legs.</a:t>
            </a:r>
            <a:r>
              <a:rPr lang="pl-PL" dirty="0" smtClean="0"/>
              <a:t> </a:t>
            </a:r>
            <a:r>
              <a:rPr lang="en-US" dirty="0" smtClean="0"/>
              <a:t>They </a:t>
            </a:r>
            <a:r>
              <a:rPr lang="en-US" dirty="0"/>
              <a:t>have naked body and massive, curving tusks. </a:t>
            </a:r>
          </a:p>
        </p:txBody>
      </p:sp>
      <p:pic>
        <p:nvPicPr>
          <p:cNvPr id="12290" name="Picture 2" descr="Znalezione obrazy dla zapytania babir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3138737"/>
            <a:ext cx="4873625" cy="320847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Znalezione obrazy dla zapytania babir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75" y="3871383"/>
            <a:ext cx="4479925" cy="298661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Znalezione obrazy dla zapytania babir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1600" y="3260564"/>
            <a:ext cx="4445000" cy="296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034667"/>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16" presetClass="entr" presetSubtype="21" fill="hold" nodeType="after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barn(inVertical)">
                                      <p:cBhvr>
                                        <p:cTn id="16" dur="500"/>
                                        <p:tgtEl>
                                          <p:spTgt spid="1229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2292"/>
                                        </p:tgtEl>
                                        <p:attrNameLst>
                                          <p:attrName>style.visibility</p:attrName>
                                        </p:attrNameLst>
                                      </p:cBhvr>
                                      <p:to>
                                        <p:strVal val="visible"/>
                                      </p:to>
                                    </p:set>
                                    <p:animEffect transition="in" filter="wheel(1)">
                                      <p:cBhvr>
                                        <p:cTn id="21" dur="2000"/>
                                        <p:tgtEl>
                                          <p:spTgt spid="12292"/>
                                        </p:tgtEl>
                                      </p:cBhvr>
                                    </p:animEffect>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12294"/>
                                        </p:tgtEl>
                                        <p:attrNameLst>
                                          <p:attrName>style.visibility</p:attrName>
                                        </p:attrNameLst>
                                      </p:cBhvr>
                                      <p:to>
                                        <p:strVal val="visible"/>
                                      </p:to>
                                    </p:set>
                                    <p:animEffect transition="in" filter="randombar(horizontal)">
                                      <p:cBhvr>
                                        <p:cTn id="25"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38200" y="-134938"/>
            <a:ext cx="10515600" cy="1325563"/>
          </a:xfrm>
        </p:spPr>
        <p:txBody>
          <a:bodyPr/>
          <a:lstStyle/>
          <a:p>
            <a:pPr algn="ctr"/>
            <a:r>
              <a:rPr lang="pl-PL" b="1" dirty="0" err="1" smtClean="0">
                <a:latin typeface="Calligraph421 BT" panose="03060702050402020204" pitchFamily="66" charset="0"/>
                <a:cs typeface="Arial" panose="020B0604020202020204" pitchFamily="34" charset="0"/>
              </a:rPr>
              <a:t>Benegil</a:t>
            </a:r>
            <a:r>
              <a:rPr lang="pl-PL" b="1" dirty="0" smtClean="0">
                <a:latin typeface="Calligraph421 BT" panose="03060702050402020204" pitchFamily="66" charset="0"/>
                <a:cs typeface="Arial" panose="020B0604020202020204" pitchFamily="34" charset="0"/>
              </a:rPr>
              <a:t>, Portugal</a:t>
            </a:r>
            <a:endParaRPr lang="pl-PL" b="1" dirty="0">
              <a:latin typeface="Calligraph421 BT" panose="03060702050402020204" pitchFamily="66" charset="0"/>
              <a:cs typeface="Arial" panose="020B0604020202020204" pitchFamily="34" charset="0"/>
            </a:endParaRPr>
          </a:p>
        </p:txBody>
      </p:sp>
      <p:sp>
        <p:nvSpPr>
          <p:cNvPr id="3" name="Symbol zastępczy zawartości 2"/>
          <p:cNvSpPr>
            <a:spLocks noGrp="1"/>
          </p:cNvSpPr>
          <p:nvPr>
            <p:ph idx="1"/>
          </p:nvPr>
        </p:nvSpPr>
        <p:spPr>
          <a:xfrm>
            <a:off x="838200" y="869753"/>
            <a:ext cx="10515600" cy="4351338"/>
          </a:xfrm>
        </p:spPr>
        <p:txBody>
          <a:bodyPr/>
          <a:lstStyle/>
          <a:p>
            <a:pPr marL="0" indent="0" algn="ctr">
              <a:buNone/>
            </a:pPr>
            <a:r>
              <a:rPr lang="en-US" dirty="0"/>
              <a:t>The </a:t>
            </a:r>
            <a:r>
              <a:rPr lang="en-US" dirty="0" err="1"/>
              <a:t>Benagil</a:t>
            </a:r>
            <a:r>
              <a:rPr lang="en-US" dirty="0"/>
              <a:t> caves are some of the most impressive sea caves in Europe. The </a:t>
            </a:r>
            <a:r>
              <a:rPr lang="en-US" dirty="0" err="1"/>
              <a:t>Benagil</a:t>
            </a:r>
            <a:r>
              <a:rPr lang="en-US" dirty="0"/>
              <a:t> caves are situated 150 meters east to the </a:t>
            </a:r>
            <a:r>
              <a:rPr lang="en-US" dirty="0" err="1"/>
              <a:t>Benagil</a:t>
            </a:r>
            <a:r>
              <a:rPr lang="en-US" dirty="0"/>
              <a:t> beach, Praia de </a:t>
            </a:r>
            <a:r>
              <a:rPr lang="en-US" dirty="0" err="1"/>
              <a:t>Benagil</a:t>
            </a:r>
            <a:r>
              <a:rPr lang="en-US" dirty="0"/>
              <a:t>. The amazing caves of this area are accessible by boat  or kayak.</a:t>
            </a:r>
            <a:endParaRPr lang="pl-PL" dirty="0"/>
          </a:p>
        </p:txBody>
      </p:sp>
      <p:sp>
        <p:nvSpPr>
          <p:cNvPr id="4" name="AutoShape 2" descr="Znalezione obrazy dla zapytania Benegil, Portugal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Benegil, Portugal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3318" name="Picture 6" descr="Znalezione obrazy dla zapytania Benegil, Portuga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045422"/>
            <a:ext cx="5241925" cy="294421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Znalezione obrazy dla zapytania Benegil, Portuga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325" y="3036887"/>
            <a:ext cx="6134100" cy="360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361059"/>
      </p:ext>
    </p:extLst>
  </p:cSld>
  <p:clrMapOvr>
    <a:masterClrMapping/>
  </p:clrMapOvr>
  <mc:AlternateContent xmlns:mc="http://schemas.openxmlformats.org/markup-compatibility/2006" xmlns:p14="http://schemas.microsoft.com/office/powerpoint/2010/main">
    <mc:Choice Requires="p14">
      <p:transition spd="slow" p14:dur="800" advClick="0" advTm="18000">
        <p:circle/>
      </p:transition>
    </mc:Choice>
    <mc:Fallback xmlns="">
      <p:transition spd="slow" advClick="0" advTm="18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13318"/>
                                        </p:tgtEl>
                                        <p:attrNameLst>
                                          <p:attrName>style.visibility</p:attrName>
                                        </p:attrNameLst>
                                      </p:cBhvr>
                                      <p:to>
                                        <p:strVal val="visible"/>
                                      </p:to>
                                    </p:set>
                                    <p:anim calcmode="lin" valueType="num">
                                      <p:cBhvr additive="base">
                                        <p:cTn id="20" dur="500" fill="hold"/>
                                        <p:tgtEl>
                                          <p:spTgt spid="13318"/>
                                        </p:tgtEl>
                                        <p:attrNameLst>
                                          <p:attrName>ppt_x</p:attrName>
                                        </p:attrNameLst>
                                      </p:cBhvr>
                                      <p:tavLst>
                                        <p:tav tm="0">
                                          <p:val>
                                            <p:strVal val="#ppt_x"/>
                                          </p:val>
                                        </p:tav>
                                        <p:tav tm="100000">
                                          <p:val>
                                            <p:strVal val="#ppt_x"/>
                                          </p:val>
                                        </p:tav>
                                      </p:tavLst>
                                    </p:anim>
                                    <p:anim calcmode="lin" valueType="num">
                                      <p:cBhvr additive="base">
                                        <p:cTn id="21" dur="500" fill="hold"/>
                                        <p:tgtEl>
                                          <p:spTgt spid="13318"/>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13320"/>
                                        </p:tgtEl>
                                        <p:attrNameLst>
                                          <p:attrName>style.visibility</p:attrName>
                                        </p:attrNameLst>
                                      </p:cBhvr>
                                      <p:to>
                                        <p:strVal val="visible"/>
                                      </p:to>
                                    </p:set>
                                    <p:animEffect transition="in" filter="barn(inVertical)">
                                      <p:cBhvr>
                                        <p:cTn id="25"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723900" y="-302193"/>
            <a:ext cx="10515600" cy="1736130"/>
          </a:xfrm>
        </p:spPr>
        <p:txBody>
          <a:bodyPr/>
          <a:lstStyle/>
          <a:p>
            <a:pPr algn="ctr"/>
            <a:r>
              <a:rPr lang="pl-PL" b="1" dirty="0" err="1">
                <a:latin typeface="Calligraph421 BT" panose="03060702050402020204" pitchFamily="66" charset="0"/>
                <a:cs typeface="Arial" panose="020B0604020202020204" pitchFamily="34" charset="0"/>
              </a:rPr>
              <a:t>Shrews</a:t>
            </a:r>
            <a:endParaRPr lang="pl-PL" b="1" dirty="0">
              <a:latin typeface="Calligraph421 BT" panose="03060702050402020204" pitchFamily="66" charset="0"/>
              <a:cs typeface="Arial" panose="020B0604020202020204" pitchFamily="34" charset="0"/>
            </a:endParaRPr>
          </a:p>
        </p:txBody>
      </p:sp>
      <p:sp>
        <p:nvSpPr>
          <p:cNvPr id="3" name="Symbol zastępczy zawartości 2"/>
          <p:cNvSpPr>
            <a:spLocks noGrp="1"/>
          </p:cNvSpPr>
          <p:nvPr>
            <p:ph idx="1"/>
          </p:nvPr>
        </p:nvSpPr>
        <p:spPr>
          <a:xfrm>
            <a:off x="1144623" y="1250109"/>
            <a:ext cx="10515600" cy="4351338"/>
          </a:xfrm>
        </p:spPr>
        <p:txBody>
          <a:bodyPr/>
          <a:lstStyle/>
          <a:p>
            <a:pPr marL="0" indent="0" algn="ctr">
              <a:buNone/>
            </a:pPr>
            <a:r>
              <a:rPr lang="en-US" dirty="0"/>
              <a:t>Shrews are a small mole-like mammals. All shrews are comparatively small, most no larger than a mouse. They have sharp, spike-like teeth.</a:t>
            </a:r>
            <a:endParaRPr lang="pl-PL" dirty="0"/>
          </a:p>
        </p:txBody>
      </p:sp>
      <p:pic>
        <p:nvPicPr>
          <p:cNvPr id="14338" name="Picture 2" descr="Podobny obra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299830" y="4349551"/>
            <a:ext cx="4737100" cy="232846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Znalezione obrazy dla zapytania ryjkonos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949" y="2405808"/>
            <a:ext cx="4006434" cy="267930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Znalezione obrazy dla zapytania ryjkonos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983" y="3745460"/>
            <a:ext cx="3945145" cy="293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681115"/>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par>
                          <p:cTn id="13" fill="hold">
                            <p:stCondLst>
                              <p:cond delay="2500"/>
                            </p:stCondLst>
                            <p:childTnLst>
                              <p:par>
                                <p:cTn id="14" presetID="31" presetClass="entr" presetSubtype="0" fill="hold" nodeType="afterEffect">
                                  <p:stCondLst>
                                    <p:cond delay="0"/>
                                  </p:stCondLst>
                                  <p:childTnLst>
                                    <p:set>
                                      <p:cBhvr>
                                        <p:cTn id="15" dur="1" fill="hold">
                                          <p:stCondLst>
                                            <p:cond delay="0"/>
                                          </p:stCondLst>
                                        </p:cTn>
                                        <p:tgtEl>
                                          <p:spTgt spid="14340"/>
                                        </p:tgtEl>
                                        <p:attrNameLst>
                                          <p:attrName>style.visibility</p:attrName>
                                        </p:attrNameLst>
                                      </p:cBhvr>
                                      <p:to>
                                        <p:strVal val="visible"/>
                                      </p:to>
                                    </p:set>
                                    <p:anim calcmode="lin" valueType="num">
                                      <p:cBhvr>
                                        <p:cTn id="16" dur="1000" fill="hold"/>
                                        <p:tgtEl>
                                          <p:spTgt spid="14340"/>
                                        </p:tgtEl>
                                        <p:attrNameLst>
                                          <p:attrName>ppt_w</p:attrName>
                                        </p:attrNameLst>
                                      </p:cBhvr>
                                      <p:tavLst>
                                        <p:tav tm="0">
                                          <p:val>
                                            <p:fltVal val="0"/>
                                          </p:val>
                                        </p:tav>
                                        <p:tav tm="100000">
                                          <p:val>
                                            <p:strVal val="#ppt_w"/>
                                          </p:val>
                                        </p:tav>
                                      </p:tavLst>
                                    </p:anim>
                                    <p:anim calcmode="lin" valueType="num">
                                      <p:cBhvr>
                                        <p:cTn id="17" dur="1000" fill="hold"/>
                                        <p:tgtEl>
                                          <p:spTgt spid="14340"/>
                                        </p:tgtEl>
                                        <p:attrNameLst>
                                          <p:attrName>ppt_h</p:attrName>
                                        </p:attrNameLst>
                                      </p:cBhvr>
                                      <p:tavLst>
                                        <p:tav tm="0">
                                          <p:val>
                                            <p:fltVal val="0"/>
                                          </p:val>
                                        </p:tav>
                                        <p:tav tm="100000">
                                          <p:val>
                                            <p:strVal val="#ppt_h"/>
                                          </p:val>
                                        </p:tav>
                                      </p:tavLst>
                                    </p:anim>
                                    <p:anim calcmode="lin" valueType="num">
                                      <p:cBhvr>
                                        <p:cTn id="18" dur="1000" fill="hold"/>
                                        <p:tgtEl>
                                          <p:spTgt spid="14340"/>
                                        </p:tgtEl>
                                        <p:attrNameLst>
                                          <p:attrName>style.rotation</p:attrName>
                                        </p:attrNameLst>
                                      </p:cBhvr>
                                      <p:tavLst>
                                        <p:tav tm="0">
                                          <p:val>
                                            <p:fltVal val="90"/>
                                          </p:val>
                                        </p:tav>
                                        <p:tav tm="100000">
                                          <p:val>
                                            <p:fltVal val="0"/>
                                          </p:val>
                                        </p:tav>
                                      </p:tavLst>
                                    </p:anim>
                                    <p:animEffect transition="in" filter="fade">
                                      <p:cBhvr>
                                        <p:cTn id="19" dur="1000"/>
                                        <p:tgtEl>
                                          <p:spTgt spid="14340"/>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4338"/>
                                        </p:tgtEl>
                                        <p:attrNameLst>
                                          <p:attrName>style.visibility</p:attrName>
                                        </p:attrNameLst>
                                      </p:cBhvr>
                                      <p:to>
                                        <p:strVal val="visible"/>
                                      </p:to>
                                    </p:set>
                                    <p:animEffect transition="in" filter="fade">
                                      <p:cBhvr>
                                        <p:cTn id="23" dur="500"/>
                                        <p:tgtEl>
                                          <p:spTgt spid="14338"/>
                                        </p:tgtEl>
                                      </p:cBhvr>
                                    </p:animEffect>
                                  </p:childTnLst>
                                </p:cTn>
                              </p:par>
                            </p:childTnLst>
                          </p:cTn>
                        </p:par>
                        <p:par>
                          <p:cTn id="24" fill="hold">
                            <p:stCondLst>
                              <p:cond delay="4000"/>
                            </p:stCondLst>
                            <p:childTnLst>
                              <p:par>
                                <p:cTn id="25" presetID="21" presetClass="entr" presetSubtype="1" fill="hold" nodeType="afterEffect">
                                  <p:stCondLst>
                                    <p:cond delay="0"/>
                                  </p:stCondLst>
                                  <p:childTnLst>
                                    <p:set>
                                      <p:cBhvr>
                                        <p:cTn id="26" dur="1" fill="hold">
                                          <p:stCondLst>
                                            <p:cond delay="0"/>
                                          </p:stCondLst>
                                        </p:cTn>
                                        <p:tgtEl>
                                          <p:spTgt spid="14342"/>
                                        </p:tgtEl>
                                        <p:attrNameLst>
                                          <p:attrName>style.visibility</p:attrName>
                                        </p:attrNameLst>
                                      </p:cBhvr>
                                      <p:to>
                                        <p:strVal val="visible"/>
                                      </p:to>
                                    </p:set>
                                    <p:animEffect transition="in" filter="wheel(1)">
                                      <p:cBhvr>
                                        <p:cTn id="27" dur="20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89000" y="-275761"/>
            <a:ext cx="10515600" cy="1325563"/>
          </a:xfrm>
        </p:spPr>
        <p:txBody>
          <a:bodyPr/>
          <a:lstStyle/>
          <a:p>
            <a:pPr algn="ctr"/>
            <a:r>
              <a:rPr lang="pl-PL" b="1" dirty="0" err="1" smtClean="0">
                <a:latin typeface="Calligraph421 BT" panose="03060702050402020204" pitchFamily="66" charset="0"/>
                <a:cs typeface="Arial" panose="020B0604020202020204" pitchFamily="34" charset="0"/>
              </a:rPr>
              <a:t>Llama</a:t>
            </a:r>
            <a:endParaRPr lang="pl-PL" b="1" dirty="0">
              <a:latin typeface="Calligraph421 BT" panose="03060702050402020204" pitchFamily="66" charset="0"/>
              <a:cs typeface="Arial" panose="020B0604020202020204" pitchFamily="34" charset="0"/>
            </a:endParaRPr>
          </a:p>
        </p:txBody>
      </p:sp>
      <p:sp>
        <p:nvSpPr>
          <p:cNvPr id="3" name="Symbol zastępczy zawartości 2"/>
          <p:cNvSpPr>
            <a:spLocks noGrp="1"/>
          </p:cNvSpPr>
          <p:nvPr>
            <p:ph idx="1"/>
          </p:nvPr>
        </p:nvSpPr>
        <p:spPr>
          <a:xfrm>
            <a:off x="575476" y="806681"/>
            <a:ext cx="11438724" cy="1542305"/>
          </a:xfrm>
        </p:spPr>
        <p:txBody>
          <a:bodyPr>
            <a:normAutofit fontScale="92500"/>
          </a:bodyPr>
          <a:lstStyle/>
          <a:p>
            <a:pPr marL="0" indent="0" algn="ctr">
              <a:buNone/>
            </a:pPr>
            <a:r>
              <a:rPr lang="en-US" dirty="0">
                <a:ea typeface="Arial Unicode MS" panose="020B0604020202020204" pitchFamily="34" charset="-128"/>
                <a:cs typeface="Arial Unicode MS" panose="020B0604020202020204" pitchFamily="34" charset="-128"/>
              </a:rPr>
              <a:t>The llama is a South American relative of the camel, though the llama does not have a hump.  These sturdy creatures are domestic animals used by the peoples of the Andes Mountains. Native peoples have used llamas as pack animals for centuries. Typically, they are saddled with loads of 50 to </a:t>
            </a:r>
            <a:r>
              <a:rPr lang="pl-PL" dirty="0" smtClean="0">
                <a:ea typeface="Arial Unicode MS" panose="020B0604020202020204" pitchFamily="34" charset="-128"/>
                <a:cs typeface="Arial Unicode MS" panose="020B0604020202020204" pitchFamily="34" charset="-128"/>
              </a:rPr>
              <a:t>75 </a:t>
            </a:r>
            <a:r>
              <a:rPr lang="en-US" dirty="0" smtClean="0">
                <a:ea typeface="Arial Unicode MS" panose="020B0604020202020204" pitchFamily="34" charset="-128"/>
                <a:cs typeface="Arial Unicode MS" panose="020B0604020202020204" pitchFamily="34" charset="-128"/>
              </a:rPr>
              <a:t>pounds</a:t>
            </a:r>
            <a:r>
              <a:rPr lang="en-US" dirty="0">
                <a:ea typeface="Arial Unicode MS" panose="020B0604020202020204" pitchFamily="34" charset="-128"/>
                <a:cs typeface="Arial Unicode MS" panose="020B0604020202020204" pitchFamily="34" charset="-128"/>
              </a:rPr>
              <a:t>.   </a:t>
            </a:r>
          </a:p>
          <a:p>
            <a:pPr marL="0" indent="0">
              <a:buNone/>
            </a:pPr>
            <a:endParaRPr lang="en-US" dirty="0">
              <a:ea typeface="Arial Unicode MS" panose="020B0604020202020204" pitchFamily="34" charset="-128"/>
              <a:cs typeface="Arial Unicode MS" panose="020B0604020202020204" pitchFamily="34" charset="-128"/>
            </a:endParaRPr>
          </a:p>
          <a:p>
            <a:pPr marL="0" indent="0">
              <a:buNone/>
            </a:pPr>
            <a:endParaRPr lang="pl-PL" dirty="0">
              <a:ea typeface="Arial Unicode MS" panose="020B0604020202020204" pitchFamily="34" charset="-128"/>
              <a:cs typeface="Arial Unicode MS" panose="020B0604020202020204" pitchFamily="34" charset="-128"/>
            </a:endParaRPr>
          </a:p>
        </p:txBody>
      </p:sp>
      <p:pic>
        <p:nvPicPr>
          <p:cNvPr id="15364" name="Picture 4" descr="Znalezione obrazy dla zapytania la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76" y="2700478"/>
            <a:ext cx="4597400" cy="344422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Znalezione obrazy dla zapytania lam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2426" y="3648171"/>
            <a:ext cx="3289300" cy="300971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Znalezione obrazy dla zapytania la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7950" y="2700478"/>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753528"/>
      </p:ext>
    </p:extLst>
  </p:cSld>
  <p:clrMapOvr>
    <a:masterClrMapping/>
  </p:clrMapOvr>
  <mc:AlternateContent xmlns:mc="http://schemas.openxmlformats.org/markup-compatibility/2006" xmlns:p14="http://schemas.microsoft.com/office/powerpoint/2010/main">
    <mc:Choice Requires="p14">
      <p:transition spd="slow" p14:dur="1500" advClick="0" advTm="23000">
        <p:split orient="vert"/>
      </p:transition>
    </mc:Choice>
    <mc:Fallback xmlns="">
      <p:transition spd="slow" advClick="0" advTm="2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5364"/>
                                        </p:tgtEl>
                                        <p:attrNameLst>
                                          <p:attrName>style.visibility</p:attrName>
                                        </p:attrNameLst>
                                      </p:cBhvr>
                                      <p:to>
                                        <p:strVal val="visible"/>
                                      </p:to>
                                    </p:set>
                                    <p:animEffect transition="in" filter="circle(in)">
                                      <p:cBhvr>
                                        <p:cTn id="15" dur="2000"/>
                                        <p:tgtEl>
                                          <p:spTgt spid="15364"/>
                                        </p:tgtEl>
                                      </p:cBhvr>
                                    </p:animEffect>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15366"/>
                                        </p:tgtEl>
                                        <p:attrNameLst>
                                          <p:attrName>style.visibility</p:attrName>
                                        </p:attrNameLst>
                                      </p:cBhvr>
                                      <p:to>
                                        <p:strVal val="visible"/>
                                      </p:to>
                                    </p:set>
                                    <p:animEffect transition="in" filter="fade">
                                      <p:cBhvr>
                                        <p:cTn id="19" dur="1000"/>
                                        <p:tgtEl>
                                          <p:spTgt spid="15366"/>
                                        </p:tgtEl>
                                      </p:cBhvr>
                                    </p:animEffect>
                                    <p:anim calcmode="lin" valueType="num">
                                      <p:cBhvr>
                                        <p:cTn id="20" dur="1000" fill="hold"/>
                                        <p:tgtEl>
                                          <p:spTgt spid="15366"/>
                                        </p:tgtEl>
                                        <p:attrNameLst>
                                          <p:attrName>ppt_x</p:attrName>
                                        </p:attrNameLst>
                                      </p:cBhvr>
                                      <p:tavLst>
                                        <p:tav tm="0">
                                          <p:val>
                                            <p:strVal val="#ppt_x"/>
                                          </p:val>
                                        </p:tav>
                                        <p:tav tm="100000">
                                          <p:val>
                                            <p:strVal val="#ppt_x"/>
                                          </p:val>
                                        </p:tav>
                                      </p:tavLst>
                                    </p:anim>
                                    <p:anim calcmode="lin" valueType="num">
                                      <p:cBhvr>
                                        <p:cTn id="21" dur="1000" fill="hold"/>
                                        <p:tgtEl>
                                          <p:spTgt spid="15366"/>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31" presetClass="entr" presetSubtype="0" fill="hold" nodeType="afterEffect">
                                  <p:stCondLst>
                                    <p:cond delay="0"/>
                                  </p:stCondLst>
                                  <p:childTnLst>
                                    <p:set>
                                      <p:cBhvr>
                                        <p:cTn id="24" dur="1" fill="hold">
                                          <p:stCondLst>
                                            <p:cond delay="0"/>
                                          </p:stCondLst>
                                        </p:cTn>
                                        <p:tgtEl>
                                          <p:spTgt spid="15368"/>
                                        </p:tgtEl>
                                        <p:attrNameLst>
                                          <p:attrName>style.visibility</p:attrName>
                                        </p:attrNameLst>
                                      </p:cBhvr>
                                      <p:to>
                                        <p:strVal val="visible"/>
                                      </p:to>
                                    </p:set>
                                    <p:anim calcmode="lin" valueType="num">
                                      <p:cBhvr>
                                        <p:cTn id="25" dur="1000" fill="hold"/>
                                        <p:tgtEl>
                                          <p:spTgt spid="15368"/>
                                        </p:tgtEl>
                                        <p:attrNameLst>
                                          <p:attrName>ppt_w</p:attrName>
                                        </p:attrNameLst>
                                      </p:cBhvr>
                                      <p:tavLst>
                                        <p:tav tm="0">
                                          <p:val>
                                            <p:fltVal val="0"/>
                                          </p:val>
                                        </p:tav>
                                        <p:tav tm="100000">
                                          <p:val>
                                            <p:strVal val="#ppt_w"/>
                                          </p:val>
                                        </p:tav>
                                      </p:tavLst>
                                    </p:anim>
                                    <p:anim calcmode="lin" valueType="num">
                                      <p:cBhvr>
                                        <p:cTn id="26" dur="1000" fill="hold"/>
                                        <p:tgtEl>
                                          <p:spTgt spid="15368"/>
                                        </p:tgtEl>
                                        <p:attrNameLst>
                                          <p:attrName>ppt_h</p:attrName>
                                        </p:attrNameLst>
                                      </p:cBhvr>
                                      <p:tavLst>
                                        <p:tav tm="0">
                                          <p:val>
                                            <p:fltVal val="0"/>
                                          </p:val>
                                        </p:tav>
                                        <p:tav tm="100000">
                                          <p:val>
                                            <p:strVal val="#ppt_h"/>
                                          </p:val>
                                        </p:tav>
                                      </p:tavLst>
                                    </p:anim>
                                    <p:anim calcmode="lin" valueType="num">
                                      <p:cBhvr>
                                        <p:cTn id="27" dur="1000" fill="hold"/>
                                        <p:tgtEl>
                                          <p:spTgt spid="15368"/>
                                        </p:tgtEl>
                                        <p:attrNameLst>
                                          <p:attrName>style.rotation</p:attrName>
                                        </p:attrNameLst>
                                      </p:cBhvr>
                                      <p:tavLst>
                                        <p:tav tm="0">
                                          <p:val>
                                            <p:fltVal val="90"/>
                                          </p:val>
                                        </p:tav>
                                        <p:tav tm="100000">
                                          <p:val>
                                            <p:fltVal val="0"/>
                                          </p:val>
                                        </p:tav>
                                      </p:tavLst>
                                    </p:anim>
                                    <p:animEffect transition="in" filter="fade">
                                      <p:cBhvr>
                                        <p:cTn id="28" dur="10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87000">
              <a:srgbClr val="B9BAF7"/>
            </a:gs>
            <a:gs pos="42000">
              <a:srgbClr val="DECADE"/>
            </a:gs>
            <a:gs pos="18000">
              <a:srgbClr val="D6F1B1"/>
            </a:gs>
            <a:gs pos="65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38200" y="-108743"/>
            <a:ext cx="10515600" cy="1325563"/>
          </a:xfrm>
        </p:spPr>
        <p:txBody>
          <a:bodyPr/>
          <a:lstStyle/>
          <a:p>
            <a:pPr algn="ctr"/>
            <a:r>
              <a:rPr lang="en-US" b="1" dirty="0" smtClean="0">
                <a:latin typeface="Calligraph421 BT" panose="03060702050402020204" pitchFamily="66" charset="0"/>
              </a:rPr>
              <a:t>Road of the death, Bolivia</a:t>
            </a:r>
            <a:endParaRPr lang="pl-PL" b="1" dirty="0">
              <a:latin typeface="Calligraph421 BT" panose="03060702050402020204" pitchFamily="66" charset="0"/>
            </a:endParaRPr>
          </a:p>
        </p:txBody>
      </p:sp>
      <p:sp>
        <p:nvSpPr>
          <p:cNvPr id="3" name="Symbol zastępczy zawartości 2"/>
          <p:cNvSpPr>
            <a:spLocks noGrp="1"/>
          </p:cNvSpPr>
          <p:nvPr>
            <p:ph idx="1"/>
          </p:nvPr>
        </p:nvSpPr>
        <p:spPr>
          <a:xfrm>
            <a:off x="838200" y="1138240"/>
            <a:ext cx="10515600" cy="4351338"/>
          </a:xfrm>
        </p:spPr>
        <p:txBody>
          <a:bodyPr/>
          <a:lstStyle/>
          <a:p>
            <a:pPr marL="0" indent="0" algn="ctr">
              <a:buNone/>
            </a:pPr>
            <a:r>
              <a:rPr lang="en-US" dirty="0"/>
              <a:t>Road of Death in Bolivia -  is a road leading from La Paz to </a:t>
            </a:r>
            <a:r>
              <a:rPr lang="en-US" dirty="0" err="1"/>
              <a:t>Coroico</a:t>
            </a:r>
            <a:r>
              <a:rPr lang="en-US" dirty="0"/>
              <a:t>, 56 </a:t>
            </a:r>
            <a:r>
              <a:rPr lang="en-US" dirty="0" err="1"/>
              <a:t>kilometres</a:t>
            </a:r>
            <a:r>
              <a:rPr lang="en-US" dirty="0"/>
              <a:t> northeast of La Paz in the </a:t>
            </a:r>
            <a:r>
              <a:rPr lang="en-US" dirty="0" err="1"/>
              <a:t>Yungas</a:t>
            </a:r>
            <a:r>
              <a:rPr lang="en-US" dirty="0"/>
              <a:t> region of Bolivia. </a:t>
            </a:r>
            <a:endParaRPr lang="pl-PL" dirty="0" smtClean="0"/>
          </a:p>
          <a:p>
            <a:pPr marL="0" indent="0" algn="ctr">
              <a:buNone/>
            </a:pPr>
            <a:r>
              <a:rPr lang="en-US" dirty="0" smtClean="0"/>
              <a:t>About </a:t>
            </a:r>
            <a:r>
              <a:rPr lang="en-US" dirty="0"/>
              <a:t>200 to 300 </a:t>
            </a:r>
            <a:r>
              <a:rPr lang="en-US" dirty="0" err="1"/>
              <a:t>travellers</a:t>
            </a:r>
            <a:r>
              <a:rPr lang="en-US" dirty="0"/>
              <a:t> are killed yearly along the road.</a:t>
            </a:r>
            <a:endParaRPr lang="pl-PL" dirty="0"/>
          </a:p>
        </p:txBody>
      </p:sp>
      <p:pic>
        <p:nvPicPr>
          <p:cNvPr id="16386" name="Picture 2" descr="Znalezione obrazy dla zapytania . Camino de las Yungas (Droga Åmierci), Boliw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2983707"/>
            <a:ext cx="4097805" cy="307816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Znalezione obrazy dla zapytania . Camino de las Yungas (Droga Åmierci), Boliw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5275" y="3605213"/>
            <a:ext cx="4543425"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Znalezione obrazy dla zapytania . Camino de las Yungas (Droga Åmierci), Boliw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6050" y="2569369"/>
            <a:ext cx="4149725" cy="3112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492707"/>
      </p:ext>
    </p:extLst>
  </p:cSld>
  <p:clrMapOvr>
    <a:masterClrMapping/>
  </p:clrMapOvr>
  <mc:AlternateContent xmlns:mc="http://schemas.openxmlformats.org/markup-compatibility/2006" xmlns:p14="http://schemas.microsoft.com/office/powerpoint/2010/main">
    <mc:Choice Requires="p14">
      <p:transition spd="slow" p14:dur="3400" advClick="0" advTm="13000">
        <p14:reveal/>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1)">
                                      <p:cBhvr>
                                        <p:cTn id="11" dur="2000"/>
                                        <p:tgtEl>
                                          <p:spTgt spid="3">
                                            <p:txEl>
                                              <p:pRg st="0" end="0"/>
                                            </p:txEl>
                                          </p:spTgt>
                                        </p:tgtEl>
                                      </p:cBhvr>
                                    </p:animEffect>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childTnLst>
                          </p:cTn>
                        </p:par>
                        <p:par>
                          <p:cTn id="16" fill="hold">
                            <p:stCondLst>
                              <p:cond delay="4500"/>
                            </p:stCondLst>
                            <p:childTnLst>
                              <p:par>
                                <p:cTn id="17" presetID="42" presetClass="entr" presetSubtype="0" fill="hold" nodeType="afterEffect">
                                  <p:stCondLst>
                                    <p:cond delay="0"/>
                                  </p:stCondLst>
                                  <p:childTnLst>
                                    <p:set>
                                      <p:cBhvr>
                                        <p:cTn id="18" dur="1" fill="hold">
                                          <p:stCondLst>
                                            <p:cond delay="0"/>
                                          </p:stCondLst>
                                        </p:cTn>
                                        <p:tgtEl>
                                          <p:spTgt spid="16386"/>
                                        </p:tgtEl>
                                        <p:attrNameLst>
                                          <p:attrName>style.visibility</p:attrName>
                                        </p:attrNameLst>
                                      </p:cBhvr>
                                      <p:to>
                                        <p:strVal val="visible"/>
                                      </p:to>
                                    </p:set>
                                    <p:animEffect transition="in" filter="fade">
                                      <p:cBhvr>
                                        <p:cTn id="19" dur="1000"/>
                                        <p:tgtEl>
                                          <p:spTgt spid="16386"/>
                                        </p:tgtEl>
                                      </p:cBhvr>
                                    </p:animEffect>
                                    <p:anim calcmode="lin" valueType="num">
                                      <p:cBhvr>
                                        <p:cTn id="20" dur="1000" fill="hold"/>
                                        <p:tgtEl>
                                          <p:spTgt spid="16386"/>
                                        </p:tgtEl>
                                        <p:attrNameLst>
                                          <p:attrName>ppt_x</p:attrName>
                                        </p:attrNameLst>
                                      </p:cBhvr>
                                      <p:tavLst>
                                        <p:tav tm="0">
                                          <p:val>
                                            <p:strVal val="#ppt_x"/>
                                          </p:val>
                                        </p:tav>
                                        <p:tav tm="100000">
                                          <p:val>
                                            <p:strVal val="#ppt_x"/>
                                          </p:val>
                                        </p:tav>
                                      </p:tavLst>
                                    </p:anim>
                                    <p:anim calcmode="lin" valueType="num">
                                      <p:cBhvr>
                                        <p:cTn id="21" dur="1000" fill="hold"/>
                                        <p:tgtEl>
                                          <p:spTgt spid="16386"/>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10" presetClass="entr" presetSubtype="0" fill="hold" nodeType="afterEffect">
                                  <p:stCondLst>
                                    <p:cond delay="0"/>
                                  </p:stCondLst>
                                  <p:childTnLst>
                                    <p:set>
                                      <p:cBhvr>
                                        <p:cTn id="24" dur="1" fill="hold">
                                          <p:stCondLst>
                                            <p:cond delay="0"/>
                                          </p:stCondLst>
                                        </p:cTn>
                                        <p:tgtEl>
                                          <p:spTgt spid="16388"/>
                                        </p:tgtEl>
                                        <p:attrNameLst>
                                          <p:attrName>style.visibility</p:attrName>
                                        </p:attrNameLst>
                                      </p:cBhvr>
                                      <p:to>
                                        <p:strVal val="visible"/>
                                      </p:to>
                                    </p:set>
                                    <p:animEffect transition="in" filter="fade">
                                      <p:cBhvr>
                                        <p:cTn id="25" dur="500"/>
                                        <p:tgtEl>
                                          <p:spTgt spid="16388"/>
                                        </p:tgtEl>
                                      </p:cBhvr>
                                    </p:animEffect>
                                  </p:childTnLst>
                                </p:cTn>
                              </p:par>
                            </p:childTnLst>
                          </p:cTn>
                        </p:par>
                        <p:par>
                          <p:cTn id="26" fill="hold">
                            <p:stCondLst>
                              <p:cond delay="6000"/>
                            </p:stCondLst>
                            <p:childTnLst>
                              <p:par>
                                <p:cTn id="27" presetID="42" presetClass="entr" presetSubtype="0" fill="hold" nodeType="afterEffect">
                                  <p:stCondLst>
                                    <p:cond delay="0"/>
                                  </p:stCondLst>
                                  <p:childTnLst>
                                    <p:set>
                                      <p:cBhvr>
                                        <p:cTn id="28" dur="1" fill="hold">
                                          <p:stCondLst>
                                            <p:cond delay="0"/>
                                          </p:stCondLst>
                                        </p:cTn>
                                        <p:tgtEl>
                                          <p:spTgt spid="16390"/>
                                        </p:tgtEl>
                                        <p:attrNameLst>
                                          <p:attrName>style.visibility</p:attrName>
                                        </p:attrNameLst>
                                      </p:cBhvr>
                                      <p:to>
                                        <p:strVal val="visible"/>
                                      </p:to>
                                    </p:set>
                                    <p:animEffect transition="in" filter="fade">
                                      <p:cBhvr>
                                        <p:cTn id="29" dur="1000"/>
                                        <p:tgtEl>
                                          <p:spTgt spid="16390"/>
                                        </p:tgtEl>
                                      </p:cBhvr>
                                    </p:animEffect>
                                    <p:anim calcmode="lin" valueType="num">
                                      <p:cBhvr>
                                        <p:cTn id="30" dur="1000" fill="hold"/>
                                        <p:tgtEl>
                                          <p:spTgt spid="16390"/>
                                        </p:tgtEl>
                                        <p:attrNameLst>
                                          <p:attrName>ppt_x</p:attrName>
                                        </p:attrNameLst>
                                      </p:cBhvr>
                                      <p:tavLst>
                                        <p:tav tm="0">
                                          <p:val>
                                            <p:strVal val="#ppt_x"/>
                                          </p:val>
                                        </p:tav>
                                        <p:tav tm="100000">
                                          <p:val>
                                            <p:strVal val="#ppt_x"/>
                                          </p:val>
                                        </p:tav>
                                      </p:tavLst>
                                    </p:anim>
                                    <p:anim calcmode="lin" valueType="num">
                                      <p:cBhvr>
                                        <p:cTn id="31" dur="1000" fill="hold"/>
                                        <p:tgtEl>
                                          <p:spTgt spid="163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9000" b="-9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660400" y="-266700"/>
            <a:ext cx="10515600" cy="1325563"/>
          </a:xfrm>
        </p:spPr>
        <p:txBody>
          <a:bodyPr/>
          <a:lstStyle/>
          <a:p>
            <a:pPr algn="ctr"/>
            <a:r>
              <a:rPr lang="pl-PL" b="1" dirty="0" err="1" smtClean="0">
                <a:latin typeface="Calligraph421 BT" panose="03060702050402020204" pitchFamily="66" charset="0"/>
              </a:rPr>
              <a:t>Geckos</a:t>
            </a:r>
            <a:endParaRPr lang="pl-PL" b="1" dirty="0">
              <a:latin typeface="Calligraph421 BT" panose="03060702050402020204" pitchFamily="66" charset="0"/>
            </a:endParaRPr>
          </a:p>
        </p:txBody>
      </p:sp>
      <p:sp>
        <p:nvSpPr>
          <p:cNvPr id="3" name="Symbol zastępczy zawartości 2"/>
          <p:cNvSpPr>
            <a:spLocks noGrp="1"/>
          </p:cNvSpPr>
          <p:nvPr>
            <p:ph idx="1"/>
          </p:nvPr>
        </p:nvSpPr>
        <p:spPr>
          <a:xfrm>
            <a:off x="660400" y="881063"/>
            <a:ext cx="10515600" cy="4351338"/>
          </a:xfrm>
        </p:spPr>
        <p:txBody>
          <a:bodyPr/>
          <a:lstStyle/>
          <a:p>
            <a:pPr marL="0" indent="0" algn="ctr">
              <a:buNone/>
            </a:pPr>
            <a:r>
              <a:rPr lang="en-US" dirty="0"/>
              <a:t>Geckos </a:t>
            </a:r>
            <a:r>
              <a:rPr lang="pl-PL" dirty="0" smtClean="0"/>
              <a:t>-</a:t>
            </a:r>
            <a:r>
              <a:rPr lang="en-US" dirty="0" smtClean="0"/>
              <a:t>are </a:t>
            </a:r>
            <a:r>
              <a:rPr lang="en-US" dirty="0"/>
              <a:t>lizards  found in warm climates throughout the world. </a:t>
            </a:r>
            <a:r>
              <a:rPr lang="pl-PL" dirty="0" smtClean="0"/>
              <a:t> </a:t>
            </a:r>
            <a:r>
              <a:rPr lang="en-US" dirty="0" smtClean="0"/>
              <a:t>They </a:t>
            </a:r>
            <a:r>
              <a:rPr lang="en-US" dirty="0"/>
              <a:t>range from 1.6 to 60 </a:t>
            </a:r>
            <a:r>
              <a:rPr lang="en-US" dirty="0" smtClean="0"/>
              <a:t>cm</a:t>
            </a:r>
            <a:r>
              <a:rPr lang="pl-PL" dirty="0" smtClean="0"/>
              <a:t>.</a:t>
            </a:r>
          </a:p>
          <a:p>
            <a:pPr marL="0" indent="0" algn="ctr">
              <a:buNone/>
            </a:pPr>
            <a:r>
              <a:rPr lang="en-US" dirty="0" smtClean="0"/>
              <a:t> </a:t>
            </a:r>
            <a:r>
              <a:rPr lang="en-US" dirty="0"/>
              <a:t>Most geckos cannot blink, but they often lick their eyes to keep them clean and moist.</a:t>
            </a:r>
            <a:endParaRPr lang="pl-PL" dirty="0"/>
          </a:p>
        </p:txBody>
      </p:sp>
      <p:pic>
        <p:nvPicPr>
          <p:cNvPr id="17410" name="Picture 2" descr="leaftailedlizard-610x8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2717800"/>
            <a:ext cx="2883016" cy="41402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Znalezione obrazy dla zapytania gekon ogono list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700" y="3762699"/>
            <a:ext cx="4076700" cy="270318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Znalezione obrazy dla zapytania gekon ogono listn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4934" y="2697164"/>
            <a:ext cx="3924300" cy="293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697586"/>
      </p:ext>
    </p:extLst>
  </p:cSld>
  <p:clrMapOvr>
    <a:masterClrMapping/>
  </p:clrMapOvr>
  <mc:AlternateContent xmlns:mc="http://schemas.openxmlformats.org/markup-compatibility/2006" xmlns:p14="http://schemas.microsoft.com/office/powerpoint/2010/main">
    <mc:Choice Requires="p14">
      <p:transition spd="slow" p14:dur="800" advClick="0" advTm="13000">
        <p:circle/>
      </p:transition>
    </mc:Choice>
    <mc:Fallback xmlns="">
      <p:transition spd="slow" advClick="0" advTm="1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7410"/>
                                        </p:tgtEl>
                                        <p:attrNameLst>
                                          <p:attrName>style.visibility</p:attrName>
                                        </p:attrNameLst>
                                      </p:cBhvr>
                                      <p:to>
                                        <p:strVal val="visible"/>
                                      </p:to>
                                    </p:set>
                                    <p:animEffect transition="in" filter="fade">
                                      <p:cBhvr>
                                        <p:cTn id="23" dur="500"/>
                                        <p:tgtEl>
                                          <p:spTgt spid="17410"/>
                                        </p:tgtEl>
                                      </p:cBhvr>
                                    </p:animEffect>
                                  </p:childTnLst>
                                </p:cTn>
                              </p:par>
                            </p:childTnLst>
                          </p:cTn>
                        </p:par>
                        <p:par>
                          <p:cTn id="24" fill="hold">
                            <p:stCondLst>
                              <p:cond delay="4500"/>
                            </p:stCondLst>
                            <p:childTnLst>
                              <p:par>
                                <p:cTn id="25" presetID="16" presetClass="entr" presetSubtype="21" fill="hold" nodeType="afterEffect">
                                  <p:stCondLst>
                                    <p:cond delay="0"/>
                                  </p:stCondLst>
                                  <p:childTnLst>
                                    <p:set>
                                      <p:cBhvr>
                                        <p:cTn id="26" dur="1" fill="hold">
                                          <p:stCondLst>
                                            <p:cond delay="0"/>
                                          </p:stCondLst>
                                        </p:cTn>
                                        <p:tgtEl>
                                          <p:spTgt spid="17412"/>
                                        </p:tgtEl>
                                        <p:attrNameLst>
                                          <p:attrName>style.visibility</p:attrName>
                                        </p:attrNameLst>
                                      </p:cBhvr>
                                      <p:to>
                                        <p:strVal val="visible"/>
                                      </p:to>
                                    </p:set>
                                    <p:animEffect transition="in" filter="barn(inVertical)">
                                      <p:cBhvr>
                                        <p:cTn id="27" dur="500"/>
                                        <p:tgtEl>
                                          <p:spTgt spid="17412"/>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17414"/>
                                        </p:tgtEl>
                                        <p:attrNameLst>
                                          <p:attrName>style.visibility</p:attrName>
                                        </p:attrNameLst>
                                      </p:cBhvr>
                                      <p:to>
                                        <p:strVal val="visible"/>
                                      </p:to>
                                    </p:set>
                                    <p:animEffect transition="in" filter="fade">
                                      <p:cBhvr>
                                        <p:cTn id="31"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38200" y="0"/>
            <a:ext cx="10515600" cy="1325563"/>
          </a:xfrm>
        </p:spPr>
        <p:txBody>
          <a:bodyPr/>
          <a:lstStyle/>
          <a:p>
            <a:pPr algn="ctr"/>
            <a:r>
              <a:rPr lang="pl-PL" b="1" dirty="0" err="1" smtClean="0">
                <a:latin typeface="Calligraph421 BT" panose="03060702050402020204" pitchFamily="66" charset="0"/>
              </a:rPr>
              <a:t>Venice</a:t>
            </a:r>
            <a:endParaRPr lang="pl-PL" b="1" dirty="0">
              <a:latin typeface="Calligraph421 BT" panose="03060702050402020204" pitchFamily="66" charset="0"/>
            </a:endParaRPr>
          </a:p>
        </p:txBody>
      </p:sp>
      <p:sp>
        <p:nvSpPr>
          <p:cNvPr id="3" name="Symbol zastępczy zawartości 2"/>
          <p:cNvSpPr>
            <a:spLocks noGrp="1"/>
          </p:cNvSpPr>
          <p:nvPr>
            <p:ph idx="1"/>
          </p:nvPr>
        </p:nvSpPr>
        <p:spPr>
          <a:xfrm>
            <a:off x="1035844" y="1109663"/>
            <a:ext cx="10515600" cy="4351338"/>
          </a:xfrm>
        </p:spPr>
        <p:txBody>
          <a:bodyPr/>
          <a:lstStyle/>
          <a:p>
            <a:pPr marL="0" indent="0" algn="ctr">
              <a:buNone/>
            </a:pPr>
            <a:r>
              <a:rPr lang="en-US" dirty="0"/>
              <a:t>It is situated across a group of 118 small islands that are separated by canals and linked by bridges, of which there are 400. </a:t>
            </a:r>
            <a:endParaRPr lang="pl-PL" dirty="0" smtClean="0"/>
          </a:p>
          <a:p>
            <a:pPr marL="0" indent="0" algn="ctr">
              <a:buNone/>
            </a:pPr>
            <a:r>
              <a:rPr lang="en-US" dirty="0" smtClean="0"/>
              <a:t>The </a:t>
            </a:r>
            <a:r>
              <a:rPr lang="en-US" dirty="0"/>
              <a:t>islands are located in the shallow Venetian Lagoon.</a:t>
            </a:r>
            <a:endParaRPr lang="pl-PL" dirty="0"/>
          </a:p>
        </p:txBody>
      </p:sp>
      <p:pic>
        <p:nvPicPr>
          <p:cNvPr id="18434" name="Picture 2" descr="Znalezione obrazy dla zapytania wenec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844" y="3152775"/>
            <a:ext cx="3582987" cy="358298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Znalezione obrazy dla zapytania wenecj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7150" y="2549526"/>
            <a:ext cx="5407661" cy="337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583020"/>
      </p:ext>
    </p:extLst>
  </p:cSld>
  <p:clrMapOvr>
    <a:masterClrMapping/>
  </p:clrMapOvr>
  <mc:AlternateContent xmlns:mc="http://schemas.openxmlformats.org/markup-compatibility/2006" xmlns:p14="http://schemas.microsoft.com/office/powerpoint/2010/main">
    <mc:Choice Requires="p14">
      <p:transition spd="slow" p14:dur="3400" advClick="0" advTm="13000">
        <p14:reveal/>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1" presetClass="entr" presetSubtype="1" fill="hold" nodeType="afterEffect">
                                  <p:stCondLst>
                                    <p:cond delay="0"/>
                                  </p:stCondLst>
                                  <p:childTnLst>
                                    <p:set>
                                      <p:cBhvr>
                                        <p:cTn id="22" dur="1" fill="hold">
                                          <p:stCondLst>
                                            <p:cond delay="0"/>
                                          </p:stCondLst>
                                        </p:cTn>
                                        <p:tgtEl>
                                          <p:spTgt spid="18436"/>
                                        </p:tgtEl>
                                        <p:attrNameLst>
                                          <p:attrName>style.visibility</p:attrName>
                                        </p:attrNameLst>
                                      </p:cBhvr>
                                      <p:to>
                                        <p:strVal val="visible"/>
                                      </p:to>
                                    </p:set>
                                    <p:animEffect transition="in" filter="wheel(1)">
                                      <p:cBhvr>
                                        <p:cTn id="23" dur="2000"/>
                                        <p:tgtEl>
                                          <p:spTgt spid="18436"/>
                                        </p:tgtEl>
                                      </p:cBhvr>
                                    </p:animEffect>
                                  </p:childTnLst>
                                </p:cTn>
                              </p:par>
                            </p:childTnLst>
                          </p:cTn>
                        </p:par>
                        <p:par>
                          <p:cTn id="24" fill="hold">
                            <p:stCondLst>
                              <p:cond delay="4500"/>
                            </p:stCondLst>
                            <p:childTnLst>
                              <p:par>
                                <p:cTn id="25" presetID="2" presetClass="entr" presetSubtype="4" fill="hold" nodeType="afterEffect">
                                  <p:stCondLst>
                                    <p:cond delay="0"/>
                                  </p:stCondLst>
                                  <p:childTnLst>
                                    <p:set>
                                      <p:cBhvr>
                                        <p:cTn id="26" dur="1" fill="hold">
                                          <p:stCondLst>
                                            <p:cond delay="0"/>
                                          </p:stCondLst>
                                        </p:cTn>
                                        <p:tgtEl>
                                          <p:spTgt spid="18434"/>
                                        </p:tgtEl>
                                        <p:attrNameLst>
                                          <p:attrName>style.visibility</p:attrName>
                                        </p:attrNameLst>
                                      </p:cBhvr>
                                      <p:to>
                                        <p:strVal val="visible"/>
                                      </p:to>
                                    </p:set>
                                    <p:anim calcmode="lin" valueType="num">
                                      <p:cBhvr additive="base">
                                        <p:cTn id="27" dur="500" fill="hold"/>
                                        <p:tgtEl>
                                          <p:spTgt spid="18434"/>
                                        </p:tgtEl>
                                        <p:attrNameLst>
                                          <p:attrName>ppt_x</p:attrName>
                                        </p:attrNameLst>
                                      </p:cBhvr>
                                      <p:tavLst>
                                        <p:tav tm="0">
                                          <p:val>
                                            <p:strVal val="#ppt_x"/>
                                          </p:val>
                                        </p:tav>
                                        <p:tav tm="100000">
                                          <p:val>
                                            <p:strVal val="#ppt_x"/>
                                          </p:val>
                                        </p:tav>
                                      </p:tavLst>
                                    </p:anim>
                                    <p:anim calcmode="lin" valueType="num">
                                      <p:cBhvr additive="base">
                                        <p:cTn id="2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err="1">
                <a:latin typeface="Calligraph421 BT" panose="03060702050402020204" pitchFamily="66" charset="0"/>
              </a:rPr>
              <a:t>Pink</a:t>
            </a:r>
            <a:r>
              <a:rPr lang="pl-PL" b="1" dirty="0">
                <a:latin typeface="Calligraph421 BT" panose="03060702050402020204" pitchFamily="66" charset="0"/>
              </a:rPr>
              <a:t> </a:t>
            </a:r>
            <a:r>
              <a:rPr lang="pl-PL" b="1" dirty="0" err="1">
                <a:latin typeface="Calligraph421 BT" panose="03060702050402020204" pitchFamily="66" charset="0"/>
              </a:rPr>
              <a:t>Fairy</a:t>
            </a:r>
            <a:r>
              <a:rPr lang="pl-PL" b="1" dirty="0">
                <a:latin typeface="Calligraph421 BT" panose="03060702050402020204" pitchFamily="66" charset="0"/>
              </a:rPr>
              <a:t> </a:t>
            </a:r>
            <a:r>
              <a:rPr lang="pl-PL" b="1" dirty="0" err="1">
                <a:latin typeface="Calligraph421 BT" panose="03060702050402020204" pitchFamily="66" charset="0"/>
              </a:rPr>
              <a:t>Armadillo</a:t>
            </a:r>
            <a:endParaRPr lang="pl-PL" b="1" dirty="0">
              <a:latin typeface="Calligraph421 BT" panose="03060702050402020204" pitchFamily="66" charset="0"/>
            </a:endParaRPr>
          </a:p>
        </p:txBody>
      </p:sp>
      <p:sp>
        <p:nvSpPr>
          <p:cNvPr id="3" name="Symbol zastępczy zawartości 2"/>
          <p:cNvSpPr>
            <a:spLocks noGrp="1"/>
          </p:cNvSpPr>
          <p:nvPr>
            <p:ph idx="1"/>
          </p:nvPr>
        </p:nvSpPr>
        <p:spPr/>
        <p:txBody>
          <a:bodyPr>
            <a:normAutofit/>
          </a:bodyPr>
          <a:lstStyle/>
          <a:p>
            <a:pPr marL="0" indent="0" algn="ctr">
              <a:buNone/>
            </a:pPr>
            <a:r>
              <a:rPr lang="en-US" sz="2400" dirty="0"/>
              <a:t>The pink fairy armadillo is the smallest member of the armadillo family, measuring only about five to six inches in length. It is also the only armadillo in which the dorsal shell is almost separate from the body.</a:t>
            </a:r>
            <a:endParaRPr lang="pl-PL" sz="2400" dirty="0"/>
          </a:p>
        </p:txBody>
      </p:sp>
      <p:pic>
        <p:nvPicPr>
          <p:cNvPr id="4" name="Obraz 3"/>
          <p:cNvPicPr>
            <a:picLocks noChangeAspect="1"/>
          </p:cNvPicPr>
          <p:nvPr/>
        </p:nvPicPr>
        <p:blipFill>
          <a:blip r:embed="rId3"/>
          <a:stretch>
            <a:fillRect/>
          </a:stretch>
        </p:blipFill>
        <p:spPr>
          <a:xfrm>
            <a:off x="838200" y="2933700"/>
            <a:ext cx="4083646" cy="2720181"/>
          </a:xfrm>
          <a:prstGeom prst="rect">
            <a:avLst/>
          </a:prstGeom>
        </p:spPr>
      </p:pic>
      <p:pic>
        <p:nvPicPr>
          <p:cNvPr id="5" name="Obraz 4"/>
          <p:cNvPicPr>
            <a:picLocks noChangeAspect="1"/>
          </p:cNvPicPr>
          <p:nvPr/>
        </p:nvPicPr>
        <p:blipFill>
          <a:blip r:embed="rId4"/>
          <a:stretch>
            <a:fillRect/>
          </a:stretch>
        </p:blipFill>
        <p:spPr>
          <a:xfrm>
            <a:off x="4459287" y="4013200"/>
            <a:ext cx="3503057" cy="2298700"/>
          </a:xfrm>
          <a:prstGeom prst="rect">
            <a:avLst/>
          </a:prstGeom>
        </p:spPr>
      </p:pic>
      <p:pic>
        <p:nvPicPr>
          <p:cNvPr id="6" name="Obraz 5"/>
          <p:cNvPicPr>
            <a:picLocks noChangeAspect="1"/>
          </p:cNvPicPr>
          <p:nvPr/>
        </p:nvPicPr>
        <p:blipFill>
          <a:blip r:embed="rId5"/>
          <a:stretch>
            <a:fillRect/>
          </a:stretch>
        </p:blipFill>
        <p:spPr>
          <a:xfrm>
            <a:off x="7804150" y="2904652"/>
            <a:ext cx="3549650" cy="2367436"/>
          </a:xfrm>
          <a:prstGeom prst="rect">
            <a:avLst/>
          </a:prstGeom>
        </p:spPr>
      </p:pic>
    </p:spTree>
    <p:extLst>
      <p:ext uri="{BB962C8B-B14F-4D97-AF65-F5344CB8AC3E}">
        <p14:creationId xmlns:p14="http://schemas.microsoft.com/office/powerpoint/2010/main" val="4084732136"/>
      </p:ext>
    </p:extLst>
  </p:cSld>
  <p:clrMapOvr>
    <a:masterClrMapping/>
  </p:clrMapOvr>
  <p:transition spd="slow" advClick="0" advTm="1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6"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par>
                          <p:cTn id="17" fill="hold">
                            <p:stCondLst>
                              <p:cond delay="4500"/>
                            </p:stCondLst>
                            <p:childTnLst>
                              <p:par>
                                <p:cTn id="18" presetID="3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par>
                          <p:cTn id="24" fill="hold">
                            <p:stCondLst>
                              <p:cond delay="5500"/>
                            </p:stCondLst>
                            <p:childTnLst>
                              <p:par>
                                <p:cTn id="25" presetID="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7000" b="-17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err="1" smtClean="0">
                <a:latin typeface="Calligraph421 BT" panose="03060702050402020204" pitchFamily="66" charset="0"/>
                <a:cs typeface="Arial" panose="020B0604020202020204" pitchFamily="34" charset="0"/>
              </a:rPr>
              <a:t>Slug</a:t>
            </a:r>
            <a:r>
              <a:rPr lang="pl-PL" b="1" dirty="0" smtClean="0">
                <a:latin typeface="Calligraph421 BT" panose="03060702050402020204" pitchFamily="66" charset="0"/>
                <a:cs typeface="Arial" panose="020B0604020202020204" pitchFamily="34" charset="0"/>
              </a:rPr>
              <a:t> </a:t>
            </a:r>
            <a:r>
              <a:rPr lang="pl-PL" b="1" dirty="0" err="1" smtClean="0">
                <a:latin typeface="Calligraph421 BT" panose="03060702050402020204" pitchFamily="66" charset="0"/>
                <a:cs typeface="Arial" panose="020B0604020202020204" pitchFamily="34" charset="0"/>
              </a:rPr>
              <a:t>opisthobranchia</a:t>
            </a:r>
            <a:r>
              <a:rPr lang="pl-PL" b="1" dirty="0" smtClean="0">
                <a:latin typeface="Calligraph421 BT" panose="03060702050402020204" pitchFamily="66" charset="0"/>
                <a:cs typeface="Arial" panose="020B0604020202020204" pitchFamily="34" charset="0"/>
              </a:rPr>
              <a:t> </a:t>
            </a:r>
            <a:endParaRPr lang="pl-PL" b="1" dirty="0">
              <a:latin typeface="Calligraph421 BT" panose="03060702050402020204" pitchFamily="66" charset="0"/>
              <a:cs typeface="Arial" panose="020B0604020202020204" pitchFamily="34" charset="0"/>
            </a:endParaRPr>
          </a:p>
        </p:txBody>
      </p:sp>
      <p:sp>
        <p:nvSpPr>
          <p:cNvPr id="4" name="Symbol zastępczy zawartości 3"/>
          <p:cNvSpPr>
            <a:spLocks noGrp="1"/>
          </p:cNvSpPr>
          <p:nvPr>
            <p:ph idx="1"/>
          </p:nvPr>
        </p:nvSpPr>
        <p:spPr>
          <a:xfrm>
            <a:off x="304800" y="1495425"/>
            <a:ext cx="10515600" cy="4351338"/>
          </a:xfrm>
        </p:spPr>
        <p:txBody>
          <a:bodyPr/>
          <a:lstStyle/>
          <a:p>
            <a:pPr marL="0" indent="0" algn="ctr">
              <a:buNone/>
            </a:pPr>
            <a:r>
              <a:rPr lang="en-US" dirty="0" smtClean="0"/>
              <a:t>Slugs </a:t>
            </a:r>
            <a:r>
              <a:rPr lang="en-US" dirty="0" err="1" smtClean="0"/>
              <a:t>opisthobranchia</a:t>
            </a:r>
            <a:r>
              <a:rPr lang="en-US" dirty="0" smtClean="0"/>
              <a:t> - </a:t>
            </a:r>
            <a:r>
              <a:rPr lang="en-US" dirty="0"/>
              <a:t>are a large group of snails. They are </a:t>
            </a:r>
            <a:r>
              <a:rPr lang="en-US" dirty="0" err="1"/>
              <a:t>colurful</a:t>
            </a:r>
            <a:r>
              <a:rPr lang="en-US" dirty="0"/>
              <a:t> marine creatures. They have at least a single pair of tentacles which they cannot withdraw. Slugs have a reduced or absent shell.</a:t>
            </a:r>
            <a:endParaRPr lang="pl-PL" dirty="0"/>
          </a:p>
        </p:txBody>
      </p:sp>
      <p:pic>
        <p:nvPicPr>
          <p:cNvPr id="2050" name="Picture 2" descr="Znalezione obrazy dla zapytania Ålimaki nagoskrzel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754" y="3811588"/>
            <a:ext cx="4313046" cy="24225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Znalezione obrazy dla zapytania Ålimaki nagoskrzel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4051186"/>
            <a:ext cx="3175000" cy="23847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nalezione obrazy dla zapytania Ålimaki nagoskrzel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8165" y="2742689"/>
            <a:ext cx="3489325" cy="2616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548431"/>
      </p:ext>
    </p:extLst>
  </p:cSld>
  <p:clrMapOvr>
    <a:masterClrMapping/>
  </p:clrMapOvr>
  <mc:AlternateContent xmlns:mc="http://schemas.openxmlformats.org/markup-compatibility/2006" xmlns:p14="http://schemas.microsoft.com/office/powerpoint/2010/main">
    <mc:Choice Requires="p14">
      <p:transition spd="slow" p14:dur="1500" advClick="0" advTm="16000">
        <p:split orient="vert"/>
      </p:transition>
    </mc:Choice>
    <mc:Fallback xmlns="">
      <p:transition spd="slow" advClick="0" advTm="16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wheel(1)">
                                      <p:cBhvr>
                                        <p:cTn id="21" dur="2000"/>
                                        <p:tgtEl>
                                          <p:spTgt spid="2052"/>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wheel(1)">
                                      <p:cBhvr>
                                        <p:cTn id="26" dur="2000"/>
                                        <p:tgtEl>
                                          <p:spTgt spid="2054"/>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wheel(1)">
                                      <p:cBhvr>
                                        <p:cTn id="3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err="1">
                <a:latin typeface="Calligraph421 BT" panose="03060702050402020204" pitchFamily="66" charset="0"/>
              </a:rPr>
              <a:t>Dumbo</a:t>
            </a:r>
            <a:r>
              <a:rPr lang="pl-PL" b="1" dirty="0">
                <a:latin typeface="Calligraph421 BT" panose="03060702050402020204" pitchFamily="66" charset="0"/>
              </a:rPr>
              <a:t> </a:t>
            </a:r>
            <a:r>
              <a:rPr lang="pl-PL" b="1" dirty="0" err="1">
                <a:latin typeface="Calligraph421 BT" panose="03060702050402020204" pitchFamily="66" charset="0"/>
              </a:rPr>
              <a:t>Octopus</a:t>
            </a:r>
            <a:endParaRPr lang="pl-PL" b="1" dirty="0">
              <a:latin typeface="Calligraph421 BT" panose="03060702050402020204" pitchFamily="66" charset="0"/>
            </a:endParaRPr>
          </a:p>
        </p:txBody>
      </p:sp>
      <p:sp>
        <p:nvSpPr>
          <p:cNvPr id="3" name="Symbol zastępczy zawartości 2"/>
          <p:cNvSpPr>
            <a:spLocks noGrp="1"/>
          </p:cNvSpPr>
          <p:nvPr>
            <p:ph idx="1"/>
          </p:nvPr>
        </p:nvSpPr>
        <p:spPr>
          <a:xfrm>
            <a:off x="838200" y="1482725"/>
            <a:ext cx="10515600" cy="4351338"/>
          </a:xfrm>
        </p:spPr>
        <p:txBody>
          <a:bodyPr>
            <a:normAutofit/>
          </a:bodyPr>
          <a:lstStyle/>
          <a:p>
            <a:pPr marL="0" indent="0" algn="ctr">
              <a:buNone/>
            </a:pPr>
            <a:r>
              <a:rPr lang="en-US" dirty="0"/>
              <a:t>The </a:t>
            </a:r>
            <a:r>
              <a:rPr lang="en-US" dirty="0" err="1"/>
              <a:t>dumbo</a:t>
            </a:r>
            <a:r>
              <a:rPr lang="en-US" dirty="0"/>
              <a:t> octopus (Grimpoteuthis) is a deep sea animal that lives on the ocean floor at extreme depths of 9,800 to 13,000 feet. They are small animals, around 8 inches tall, and have a pair of fins located on their mantle.</a:t>
            </a:r>
            <a:endParaRPr lang="pl-PL" dirty="0"/>
          </a:p>
        </p:txBody>
      </p:sp>
      <p:pic>
        <p:nvPicPr>
          <p:cNvPr id="4" name="Obraz 3"/>
          <p:cNvPicPr>
            <a:picLocks noChangeAspect="1"/>
          </p:cNvPicPr>
          <p:nvPr/>
        </p:nvPicPr>
        <p:blipFill>
          <a:blip r:embed="rId3"/>
          <a:stretch>
            <a:fillRect/>
          </a:stretch>
        </p:blipFill>
        <p:spPr>
          <a:xfrm>
            <a:off x="286375" y="3619397"/>
            <a:ext cx="4430713" cy="2951368"/>
          </a:xfrm>
          <a:prstGeom prst="rect">
            <a:avLst/>
          </a:prstGeom>
        </p:spPr>
      </p:pic>
      <p:pic>
        <p:nvPicPr>
          <p:cNvPr id="1026" name="Picture 2" descr="https://static.boredpanda.com/blog/wp-content/uuuploads/strange-animals-you-didnt-know/strange-animals-you-didnt-know-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5663" y="4261860"/>
            <a:ext cx="3684587" cy="2070678"/>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p:cNvPicPr>
            <a:picLocks noChangeAspect="1"/>
          </p:cNvPicPr>
          <p:nvPr/>
        </p:nvPicPr>
        <p:blipFill>
          <a:blip r:embed="rId5"/>
          <a:stretch>
            <a:fillRect/>
          </a:stretch>
        </p:blipFill>
        <p:spPr>
          <a:xfrm>
            <a:off x="3988137" y="3011776"/>
            <a:ext cx="4862176" cy="2734974"/>
          </a:xfrm>
          <a:prstGeom prst="rect">
            <a:avLst/>
          </a:prstGeom>
        </p:spPr>
      </p:pic>
    </p:spTree>
    <p:extLst>
      <p:ext uri="{BB962C8B-B14F-4D97-AF65-F5344CB8AC3E}">
        <p14:creationId xmlns:p14="http://schemas.microsoft.com/office/powerpoint/2010/main" val="3569088711"/>
      </p:ext>
    </p:extLst>
  </p:cSld>
  <p:clrMapOvr>
    <a:masterClrMapping/>
  </p:clrMapOvr>
  <mc:AlternateContent xmlns:mc="http://schemas.openxmlformats.org/markup-compatibility/2006" xmlns:p14="http://schemas.microsoft.com/office/powerpoint/2010/main">
    <mc:Choice Requires="p14">
      <p:transition spd="slow" p14:dur="800" advClick="0" advTm="18000">
        <p:circle/>
      </p:transition>
    </mc:Choice>
    <mc:Fallback xmlns="">
      <p:transition spd="slow" advClick="0" advTm="18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3000"/>
                            </p:stCondLst>
                            <p:childTnLst>
                              <p:par>
                                <p:cTn id="17" presetID="1"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Symbol zastępczy tekstu 3"/>
          <p:cNvSpPr>
            <a:spLocks noGrp="1"/>
          </p:cNvSpPr>
          <p:nvPr>
            <p:ph type="body" idx="1"/>
          </p:nvPr>
        </p:nvSpPr>
        <p:spPr>
          <a:xfrm>
            <a:off x="687388" y="525463"/>
            <a:ext cx="5157787" cy="823912"/>
          </a:xfrm>
        </p:spPr>
        <p:txBody>
          <a:bodyPr>
            <a:noAutofit/>
          </a:bodyPr>
          <a:lstStyle/>
          <a:p>
            <a:r>
              <a:rPr lang="pl-PL" sz="5400" dirty="0" err="1" smtClean="0"/>
              <a:t>Authors</a:t>
            </a:r>
            <a:r>
              <a:rPr lang="pl-PL" sz="5400" dirty="0" smtClean="0"/>
              <a:t>:</a:t>
            </a:r>
            <a:endParaRPr lang="pl-PL" sz="5400" dirty="0"/>
          </a:p>
        </p:txBody>
      </p:sp>
      <p:sp>
        <p:nvSpPr>
          <p:cNvPr id="3" name="Symbol zastępczy zawartości 2"/>
          <p:cNvSpPr>
            <a:spLocks noGrp="1"/>
          </p:cNvSpPr>
          <p:nvPr>
            <p:ph sz="half" idx="2"/>
          </p:nvPr>
        </p:nvSpPr>
        <p:spPr>
          <a:xfrm>
            <a:off x="687387" y="1247775"/>
            <a:ext cx="5157787" cy="3684588"/>
          </a:xfrm>
        </p:spPr>
        <p:txBody>
          <a:bodyPr/>
          <a:lstStyle/>
          <a:p>
            <a:r>
              <a:rPr lang="pl-PL" dirty="0" smtClean="0"/>
              <a:t>Maria Urban</a:t>
            </a:r>
          </a:p>
          <a:p>
            <a:r>
              <a:rPr lang="pl-PL" dirty="0" smtClean="0"/>
              <a:t>Kinga Głowacka</a:t>
            </a:r>
            <a:endParaRPr lang="pl-PL" dirty="0"/>
          </a:p>
        </p:txBody>
      </p:sp>
      <p:sp>
        <p:nvSpPr>
          <p:cNvPr id="5" name="Symbol zastępczy tekstu 4"/>
          <p:cNvSpPr>
            <a:spLocks noGrp="1"/>
          </p:cNvSpPr>
          <p:nvPr>
            <p:ph type="body" sz="quarter" idx="3"/>
          </p:nvPr>
        </p:nvSpPr>
        <p:spPr>
          <a:xfrm>
            <a:off x="6019800" y="525463"/>
            <a:ext cx="5183188" cy="823912"/>
          </a:xfrm>
        </p:spPr>
        <p:txBody>
          <a:bodyPr>
            <a:noAutofit/>
          </a:bodyPr>
          <a:lstStyle/>
          <a:p>
            <a:r>
              <a:rPr lang="pl-PL" sz="6000" dirty="0" smtClean="0"/>
              <a:t>Source:</a:t>
            </a:r>
            <a:endParaRPr lang="pl-PL" sz="6000" dirty="0"/>
          </a:p>
        </p:txBody>
      </p:sp>
      <p:sp>
        <p:nvSpPr>
          <p:cNvPr id="6" name="Symbol zastępczy zawartości 5"/>
          <p:cNvSpPr>
            <a:spLocks noGrp="1"/>
          </p:cNvSpPr>
          <p:nvPr>
            <p:ph sz="quarter" idx="4"/>
          </p:nvPr>
        </p:nvSpPr>
        <p:spPr>
          <a:xfrm>
            <a:off x="6019800" y="1438275"/>
            <a:ext cx="5183188" cy="3684588"/>
          </a:xfrm>
        </p:spPr>
        <p:txBody>
          <a:bodyPr/>
          <a:lstStyle/>
          <a:p>
            <a:r>
              <a:rPr lang="pl-PL" dirty="0" smtClean="0"/>
              <a:t>Google </a:t>
            </a:r>
            <a:r>
              <a:rPr lang="pl-PL" dirty="0" err="1" smtClean="0"/>
              <a:t>Graphic</a:t>
            </a:r>
            <a:endParaRPr lang="pl-PL" dirty="0" smtClean="0"/>
          </a:p>
          <a:p>
            <a:r>
              <a:rPr lang="pl-PL" dirty="0" smtClean="0"/>
              <a:t>Wikipedia</a:t>
            </a:r>
          </a:p>
          <a:p>
            <a:r>
              <a:rPr lang="pl-PL" dirty="0" err="1" smtClean="0"/>
              <a:t>Bored</a:t>
            </a:r>
            <a:r>
              <a:rPr lang="pl-PL" dirty="0" smtClean="0"/>
              <a:t> Panda</a:t>
            </a:r>
            <a:endParaRPr lang="pl-PL" dirty="0"/>
          </a:p>
        </p:txBody>
      </p:sp>
    </p:spTree>
    <p:extLst>
      <p:ext uri="{BB962C8B-B14F-4D97-AF65-F5344CB8AC3E}">
        <p14:creationId xmlns:p14="http://schemas.microsoft.com/office/powerpoint/2010/main" val="198861762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 calcmode="lin" valueType="num">
                                      <p:cBhvr additive="base">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additive="base">
                                        <p:cTn id="3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uiExpand="1" build="p"/>
      <p:bldP spid="5" grpId="0" build="p"/>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270000" y="2320925"/>
            <a:ext cx="10515600" cy="1325563"/>
          </a:xfrm>
        </p:spPr>
        <p:txBody>
          <a:bodyPr>
            <a:normAutofit fontScale="90000"/>
          </a:bodyPr>
          <a:lstStyle/>
          <a:p>
            <a:r>
              <a:rPr lang="pl-PL" dirty="0" smtClean="0">
                <a:latin typeface="Futura Md BT" panose="020B0602020204020303" pitchFamily="34" charset="0"/>
              </a:rPr>
              <a:t> </a:t>
            </a:r>
            <a:r>
              <a:rPr lang="pl-PL" sz="6000" dirty="0" err="1">
                <a:latin typeface="Broadway BT" panose="04040905080B02020502" pitchFamily="82" charset="0"/>
              </a:rPr>
              <a:t>Thank</a:t>
            </a:r>
            <a:r>
              <a:rPr lang="pl-PL" sz="6000" dirty="0">
                <a:latin typeface="Broadway BT" panose="04040905080B02020502" pitchFamily="82" charset="0"/>
              </a:rPr>
              <a:t> </a:t>
            </a:r>
            <a:r>
              <a:rPr lang="pl-PL" sz="6000" dirty="0" err="1">
                <a:latin typeface="Broadway BT" panose="04040905080B02020502" pitchFamily="82" charset="0"/>
              </a:rPr>
              <a:t>you</a:t>
            </a:r>
            <a:r>
              <a:rPr lang="pl-PL" sz="6000" dirty="0">
                <a:latin typeface="Broadway BT" panose="04040905080B02020502" pitchFamily="82" charset="0"/>
              </a:rPr>
              <a:t> for </a:t>
            </a:r>
            <a:r>
              <a:rPr lang="pl-PL" sz="6000" dirty="0" err="1">
                <a:latin typeface="Broadway BT" panose="04040905080B02020502" pitchFamily="82" charset="0"/>
              </a:rPr>
              <a:t>attention</a:t>
            </a:r>
            <a:r>
              <a:rPr lang="pl-PL" sz="6000" dirty="0">
                <a:latin typeface="Broadway BT" panose="04040905080B02020502" pitchFamily="82" charset="0"/>
              </a:rPr>
              <a:t>!</a:t>
            </a:r>
          </a:p>
        </p:txBody>
      </p:sp>
    </p:spTree>
    <p:extLst>
      <p:ext uri="{BB962C8B-B14F-4D97-AF65-F5344CB8AC3E}">
        <p14:creationId xmlns:p14="http://schemas.microsoft.com/office/powerpoint/2010/main" val="1856469648"/>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3000">
              <a:schemeClr val="accent2">
                <a:lumMod val="60000"/>
                <a:lumOff val="40000"/>
              </a:schemeClr>
            </a:gs>
            <a:gs pos="47000">
              <a:srgbClr val="F6D4A6"/>
            </a:gs>
            <a:gs pos="74000">
              <a:srgbClr val="F8F7C9"/>
            </a:gs>
          </a:gsLst>
          <a:lin ang="5400000" scaled="1"/>
        </a:gra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31800" y="-155575"/>
            <a:ext cx="10515600" cy="1325563"/>
          </a:xfrm>
        </p:spPr>
        <p:txBody>
          <a:bodyPr/>
          <a:lstStyle/>
          <a:p>
            <a:pPr algn="ctr"/>
            <a:r>
              <a:rPr lang="pl-PL" b="1" dirty="0">
                <a:latin typeface="Calligraph421 BT" panose="03060702050402020204" pitchFamily="66" charset="0"/>
              </a:rPr>
              <a:t>CN Tower in Toronto </a:t>
            </a:r>
          </a:p>
        </p:txBody>
      </p:sp>
      <p:sp>
        <p:nvSpPr>
          <p:cNvPr id="3" name="Symbol zastępczy zawartości 2"/>
          <p:cNvSpPr>
            <a:spLocks noGrp="1"/>
          </p:cNvSpPr>
          <p:nvPr>
            <p:ph idx="1"/>
          </p:nvPr>
        </p:nvSpPr>
        <p:spPr>
          <a:xfrm>
            <a:off x="431800" y="962024"/>
            <a:ext cx="10515600" cy="4351338"/>
          </a:xfrm>
        </p:spPr>
        <p:txBody>
          <a:bodyPr/>
          <a:lstStyle/>
          <a:p>
            <a:pPr marL="0" indent="0" algn="ctr">
              <a:buNone/>
            </a:pPr>
            <a:r>
              <a:rPr lang="en-US" dirty="0"/>
              <a:t>CN Tower in Toronto - one of Canada’s greatest landmarks and one of the seven wonders of the modern world, the CN Tower has come to define the Toronto skyline. At 553 </a:t>
            </a:r>
            <a:r>
              <a:rPr lang="en-US" dirty="0" err="1" smtClean="0"/>
              <a:t>metres</a:t>
            </a:r>
            <a:r>
              <a:rPr lang="en-US" dirty="0" smtClean="0"/>
              <a:t> </a:t>
            </a:r>
            <a:r>
              <a:rPr lang="en-US" dirty="0"/>
              <a:t>in height, this engineering wonder is hard to miss during any trip through the city.</a:t>
            </a:r>
            <a:endParaRPr lang="pl-PL" dirty="0"/>
          </a:p>
        </p:txBody>
      </p:sp>
      <p:pic>
        <p:nvPicPr>
          <p:cNvPr id="3074" name="Picture 2" descr="Na krawÄdzi w Toro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2" y="4326516"/>
            <a:ext cx="3797300" cy="24027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nalezione obrazy dla zapytania Na krawÄdzi w Toron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664" y="3136899"/>
            <a:ext cx="4569364" cy="28844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Znalezione obrazy dla zapytania Na krawÄdzi w Toron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2132" y="3902847"/>
            <a:ext cx="5015165" cy="282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058348"/>
      </p:ext>
    </p:extLst>
  </p:cSld>
  <p:clrMapOvr>
    <a:masterClrMapping/>
  </p:clrMapOvr>
  <mc:AlternateContent xmlns:mc="http://schemas.openxmlformats.org/markup-compatibility/2006" xmlns:p14="http://schemas.microsoft.com/office/powerpoint/2010/main">
    <mc:Choice Requires="p14">
      <p:transition spd="slow" p14:dur="3400" advClick="0" advTm="21000">
        <p14:reveal/>
      </p:transition>
    </mc:Choice>
    <mc:Fallback xmlns="">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par>
                          <p:cTn id="12" fill="hold">
                            <p:stCondLst>
                              <p:cond delay="4000"/>
                            </p:stCondLst>
                            <p:childTnLst>
                              <p:par>
                                <p:cTn id="13" presetID="42" presetClass="entr" presetSubtype="0"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1000"/>
                                        <p:tgtEl>
                                          <p:spTgt spid="3074"/>
                                        </p:tgtEl>
                                      </p:cBhvr>
                                    </p:animEffect>
                                    <p:anim calcmode="lin" valueType="num">
                                      <p:cBhvr>
                                        <p:cTn id="16" dur="1000" fill="hold"/>
                                        <p:tgtEl>
                                          <p:spTgt spid="3074"/>
                                        </p:tgtEl>
                                        <p:attrNameLst>
                                          <p:attrName>ppt_x</p:attrName>
                                        </p:attrNameLst>
                                      </p:cBhvr>
                                      <p:tavLst>
                                        <p:tav tm="0">
                                          <p:val>
                                            <p:strVal val="#ppt_x"/>
                                          </p:val>
                                        </p:tav>
                                        <p:tav tm="100000">
                                          <p:val>
                                            <p:strVal val="#ppt_x"/>
                                          </p:val>
                                        </p:tav>
                                      </p:tavLst>
                                    </p:anim>
                                    <p:anim calcmode="lin" valueType="num">
                                      <p:cBhvr>
                                        <p:cTn id="17" dur="1000" fill="hold"/>
                                        <p:tgtEl>
                                          <p:spTgt spid="3074"/>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42" presetClass="entr" presetSubtype="0" fill="hold" nodeType="after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par>
                          <p:cTn id="24" fill="hold">
                            <p:stCondLst>
                              <p:cond delay="6000"/>
                            </p:stCondLst>
                            <p:childTnLst>
                              <p:par>
                                <p:cTn id="25" presetID="42" presetClass="entr" presetSubtype="0" fill="hold" nodeType="after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1000"/>
                                        <p:tgtEl>
                                          <p:spTgt spid="3078"/>
                                        </p:tgtEl>
                                      </p:cBhvr>
                                    </p:animEffect>
                                    <p:anim calcmode="lin" valueType="num">
                                      <p:cBhvr>
                                        <p:cTn id="28" dur="1000" fill="hold"/>
                                        <p:tgtEl>
                                          <p:spTgt spid="3078"/>
                                        </p:tgtEl>
                                        <p:attrNameLst>
                                          <p:attrName>ppt_x</p:attrName>
                                        </p:attrNameLst>
                                      </p:cBhvr>
                                      <p:tavLst>
                                        <p:tav tm="0">
                                          <p:val>
                                            <p:strVal val="#ppt_x"/>
                                          </p:val>
                                        </p:tav>
                                        <p:tav tm="100000">
                                          <p:val>
                                            <p:strVal val="#ppt_x"/>
                                          </p:val>
                                        </p:tav>
                                      </p:tavLst>
                                    </p:anim>
                                    <p:anim calcmode="lin" valueType="num">
                                      <p:cBhvr>
                                        <p:cTn id="29"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en-US" b="1" dirty="0" smtClean="0">
                <a:latin typeface="Calligraph421 BT" panose="03060702050402020204" pitchFamily="66" charset="0"/>
              </a:rPr>
              <a:t>Mountain </a:t>
            </a:r>
            <a:r>
              <a:rPr lang="en-US" b="1" dirty="0" err="1">
                <a:latin typeface="Calligraph421 BT" panose="03060702050402020204" pitchFamily="66" charset="0"/>
              </a:rPr>
              <a:t>Huashan</a:t>
            </a:r>
            <a:r>
              <a:rPr lang="en-US" b="1" dirty="0">
                <a:latin typeface="Calligraph421 BT" panose="03060702050402020204" pitchFamily="66" charset="0"/>
              </a:rPr>
              <a:t> </a:t>
            </a:r>
            <a:endParaRPr lang="pl-PL" b="1" dirty="0">
              <a:latin typeface="Calligraph421 BT" panose="03060702050402020204" pitchFamily="66" charset="0"/>
            </a:endParaRPr>
          </a:p>
        </p:txBody>
      </p:sp>
      <p:sp>
        <p:nvSpPr>
          <p:cNvPr id="3" name="Symbol zastępczy zawartości 2"/>
          <p:cNvSpPr>
            <a:spLocks noGrp="1"/>
          </p:cNvSpPr>
          <p:nvPr>
            <p:ph idx="1"/>
          </p:nvPr>
        </p:nvSpPr>
        <p:spPr>
          <a:xfrm>
            <a:off x="609600" y="1355725"/>
            <a:ext cx="10515600" cy="4351338"/>
          </a:xfrm>
        </p:spPr>
        <p:txBody>
          <a:bodyPr/>
          <a:lstStyle/>
          <a:p>
            <a:pPr marL="0" indent="0" algn="ctr">
              <a:buNone/>
            </a:pPr>
            <a:r>
              <a:rPr lang="en-US" dirty="0" smtClean="0"/>
              <a:t> </a:t>
            </a:r>
            <a:r>
              <a:rPr lang="en-US" dirty="0"/>
              <a:t>Mountain </a:t>
            </a:r>
            <a:r>
              <a:rPr lang="en-US" dirty="0" err="1"/>
              <a:t>Huashan</a:t>
            </a:r>
            <a:r>
              <a:rPr lang="en-US" dirty="0"/>
              <a:t> - it is famous for steep and narrow paths, precipitous crags and a high mountain range. Hike on </a:t>
            </a:r>
            <a:r>
              <a:rPr lang="en-US" dirty="0" err="1"/>
              <a:t>Huashan</a:t>
            </a:r>
            <a:r>
              <a:rPr lang="en-US" dirty="0"/>
              <a:t> Mountain is very popular among visitors.</a:t>
            </a:r>
            <a:endParaRPr lang="pl-PL" dirty="0"/>
          </a:p>
        </p:txBody>
      </p:sp>
      <p:pic>
        <p:nvPicPr>
          <p:cNvPr id="4098" name="Picture 2" descr="Podobny obra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2681288"/>
            <a:ext cx="6337300" cy="401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41656"/>
      </p:ext>
    </p:extLst>
  </p:cSld>
  <p:clrMapOvr>
    <a:masterClrMapping/>
  </p:clrMapOvr>
  <mc:AlternateContent xmlns:mc="http://schemas.openxmlformats.org/markup-compatibility/2006" xmlns:p14="http://schemas.microsoft.com/office/powerpoint/2010/main">
    <mc:Choice Requires="p14">
      <p:transition p14:dur="250" advClick="0" advTm="16000">
        <p:cover/>
      </p:transition>
    </mc:Choice>
    <mc:Fallback xmlns="">
      <p:transition advClick="0" advTm="16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1000"/>
                                        <p:tgtEl>
                                          <p:spTgt spid="4098"/>
                                        </p:tgtEl>
                                      </p:cBhvr>
                                    </p:animEffect>
                                    <p:anim calcmode="lin" valueType="num">
                                      <p:cBhvr>
                                        <p:cTn id="16" dur="1000" fill="hold"/>
                                        <p:tgtEl>
                                          <p:spTgt spid="4098"/>
                                        </p:tgtEl>
                                        <p:attrNameLst>
                                          <p:attrName>ppt_x</p:attrName>
                                        </p:attrNameLst>
                                      </p:cBhvr>
                                      <p:tavLst>
                                        <p:tav tm="0">
                                          <p:val>
                                            <p:strVal val="#ppt_x"/>
                                          </p:val>
                                        </p:tav>
                                        <p:tav tm="100000">
                                          <p:val>
                                            <p:strVal val="#ppt_x"/>
                                          </p:val>
                                        </p:tav>
                                      </p:tavLst>
                                    </p:anim>
                                    <p:anim calcmode="lin" valueType="num">
                                      <p:cBhvr>
                                        <p:cTn id="17"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latin typeface="Calligraph421 BT" panose="03060702050402020204" pitchFamily="66" charset="0"/>
                <a:cs typeface="Arial" panose="020B0604020202020204" pitchFamily="34" charset="0"/>
              </a:rPr>
              <a:t>Red-</a:t>
            </a:r>
            <a:r>
              <a:rPr lang="pl-PL" b="1" dirty="0" err="1" smtClean="0">
                <a:latin typeface="Calligraph421 BT" panose="03060702050402020204" pitchFamily="66" charset="0"/>
                <a:cs typeface="Arial" panose="020B0604020202020204" pitchFamily="34" charset="0"/>
              </a:rPr>
              <a:t>Lipped</a:t>
            </a:r>
            <a:r>
              <a:rPr lang="pl-PL" b="1" dirty="0" smtClean="0">
                <a:latin typeface="Calligraph421 BT" panose="03060702050402020204" pitchFamily="66" charset="0"/>
                <a:cs typeface="Arial" panose="020B0604020202020204" pitchFamily="34" charset="0"/>
              </a:rPr>
              <a:t> </a:t>
            </a:r>
            <a:r>
              <a:rPr lang="pl-PL" b="1" dirty="0" err="1">
                <a:latin typeface="Calligraph421 BT" panose="03060702050402020204" pitchFamily="66" charset="0"/>
                <a:cs typeface="Arial" panose="020B0604020202020204" pitchFamily="34" charset="0"/>
              </a:rPr>
              <a:t>Batfish</a:t>
            </a:r>
            <a:r>
              <a:rPr lang="pl-PL" b="1" dirty="0">
                <a:latin typeface="Calligraph421 BT" panose="03060702050402020204" pitchFamily="66" charset="0"/>
                <a:cs typeface="Arial" panose="020B0604020202020204" pitchFamily="34" charset="0"/>
              </a:rPr>
              <a:t> </a:t>
            </a:r>
            <a:r>
              <a:rPr lang="pl-PL" b="1" dirty="0">
                <a:latin typeface="Calligraph421 BT" panose="03060702050402020204" pitchFamily="66" charset="0"/>
              </a:rPr>
              <a:t/>
            </a:r>
            <a:br>
              <a:rPr lang="pl-PL" b="1" dirty="0">
                <a:latin typeface="Calligraph421 BT" panose="03060702050402020204" pitchFamily="66" charset="0"/>
              </a:rPr>
            </a:br>
            <a:endParaRPr lang="pl-PL" dirty="0">
              <a:latin typeface="Calligraph421 BT" panose="03060702050402020204" pitchFamily="66" charset="0"/>
            </a:endParaRPr>
          </a:p>
        </p:txBody>
      </p:sp>
      <p:sp>
        <p:nvSpPr>
          <p:cNvPr id="3" name="Symbol zastępczy zawartości 2"/>
          <p:cNvSpPr>
            <a:spLocks noGrp="1"/>
          </p:cNvSpPr>
          <p:nvPr>
            <p:ph idx="1"/>
          </p:nvPr>
        </p:nvSpPr>
        <p:spPr>
          <a:xfrm>
            <a:off x="927100" y="1079499"/>
            <a:ext cx="10515600" cy="4239969"/>
          </a:xfrm>
        </p:spPr>
        <p:txBody>
          <a:bodyPr/>
          <a:lstStyle/>
          <a:p>
            <a:pPr marL="0" indent="0" algn="ctr">
              <a:buNone/>
            </a:pPr>
            <a:r>
              <a:rPr lang="en-US" dirty="0"/>
              <a:t> Red-Lipped Batfish – the weirdest fish. </a:t>
            </a:r>
            <a:r>
              <a:rPr lang="en-US" dirty="0" smtClean="0"/>
              <a:t>They </a:t>
            </a:r>
            <a:r>
              <a:rPr lang="en-US" dirty="0"/>
              <a:t>are bottom-dwelling deep sea lovers, and are called batfish because of their flattened bodies. </a:t>
            </a:r>
            <a:r>
              <a:rPr lang="pl-PL" dirty="0" smtClean="0"/>
              <a:t>   </a:t>
            </a:r>
            <a:r>
              <a:rPr lang="en-US" dirty="0" smtClean="0"/>
              <a:t>The </a:t>
            </a:r>
            <a:r>
              <a:rPr lang="en-US" dirty="0"/>
              <a:t>red-lipped batfish has stylish bright red lips. They are pretty fabulous. Red-lipped batfish live on the sea floor near that ecological wonder, the Galapagos Islands. </a:t>
            </a:r>
            <a:endParaRPr lang="pl-PL" dirty="0"/>
          </a:p>
        </p:txBody>
      </p:sp>
      <p:pic>
        <p:nvPicPr>
          <p:cNvPr id="5122" name="Picture 2" descr="https://joemonster.org/images/vad/img_24399/25507c52e94482b9b4e540a79be9d7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43800"/>
            <a:ext cx="5041900" cy="3714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Znalezione obrazy dla zapytania Ogcocephalus darwi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900" y="3191419"/>
            <a:ext cx="4495800" cy="292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061339"/>
      </p:ext>
    </p:extLst>
  </p:cSld>
  <p:clrMapOvr>
    <a:masterClrMapping/>
  </p:clrMapOvr>
  <mc:AlternateContent xmlns:mc="http://schemas.openxmlformats.org/markup-compatibility/2006" xmlns:p14="http://schemas.microsoft.com/office/powerpoint/2010/main">
    <mc:Choice Requires="p14">
      <p:transition p14:dur="250" advClick="0" advTm="27000">
        <p:wipe/>
      </p:transition>
    </mc:Choice>
    <mc:Fallback xmlns="">
      <p:transition advClick="0" advTm="27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heel(1)">
                                      <p:cBhvr>
                                        <p:cTn id="15" dur="2000"/>
                                        <p:tgtEl>
                                          <p:spTgt spid="5122"/>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fade">
                                      <p:cBhvr>
                                        <p:cTn id="19"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latin typeface="Calligraph421 BT" panose="03060702050402020204" pitchFamily="66" charset="0"/>
              </a:rPr>
              <a:t>Blue dragon</a:t>
            </a:r>
            <a:endParaRPr lang="pl-PL" b="1" dirty="0">
              <a:latin typeface="Calligraph421 BT" panose="03060702050402020204" pitchFamily="66" charset="0"/>
            </a:endParaRPr>
          </a:p>
        </p:txBody>
      </p:sp>
      <p:sp>
        <p:nvSpPr>
          <p:cNvPr id="3" name="Symbol zastępczy zawartości 2"/>
          <p:cNvSpPr>
            <a:spLocks noGrp="1"/>
          </p:cNvSpPr>
          <p:nvPr>
            <p:ph idx="1"/>
          </p:nvPr>
        </p:nvSpPr>
        <p:spPr>
          <a:xfrm>
            <a:off x="838200" y="1406525"/>
            <a:ext cx="10515600" cy="4351338"/>
          </a:xfrm>
        </p:spPr>
        <p:txBody>
          <a:bodyPr/>
          <a:lstStyle/>
          <a:p>
            <a:pPr marL="0" indent="0" algn="ctr">
              <a:buNone/>
            </a:pPr>
            <a:r>
              <a:rPr lang="en-US" dirty="0"/>
              <a:t>Blue </a:t>
            </a:r>
            <a:r>
              <a:rPr lang="en-US" dirty="0" smtClean="0"/>
              <a:t>dragon</a:t>
            </a:r>
            <a:r>
              <a:rPr lang="pl-PL" dirty="0" smtClean="0"/>
              <a:t>-</a:t>
            </a:r>
            <a:r>
              <a:rPr lang="en-US" dirty="0" smtClean="0"/>
              <a:t> </a:t>
            </a:r>
            <a:r>
              <a:rPr lang="en-US" dirty="0"/>
              <a:t>is the most beautiful sea slug. It’s actually not all that different from our average </a:t>
            </a:r>
            <a:r>
              <a:rPr lang="en-US" dirty="0" smtClean="0"/>
              <a:t>garden snail, just a lot more colorful… and often extremely poisonous. The blue dragon</a:t>
            </a:r>
            <a:r>
              <a:rPr lang="pl-PL" dirty="0" smtClean="0"/>
              <a:t> </a:t>
            </a:r>
            <a:r>
              <a:rPr lang="en-US" dirty="0" smtClean="0"/>
              <a:t>can grow to about one and half  </a:t>
            </a:r>
            <a:r>
              <a:rPr lang="en-US" dirty="0" err="1" smtClean="0"/>
              <a:t>metres</a:t>
            </a:r>
            <a:r>
              <a:rPr lang="en-US" dirty="0" smtClean="0"/>
              <a:t> in length!</a:t>
            </a:r>
            <a:endParaRPr lang="pl-PL" dirty="0"/>
          </a:p>
        </p:txBody>
      </p:sp>
      <p:pic>
        <p:nvPicPr>
          <p:cNvPr id="6146" name="Picture 2" descr="https://joemonster.org/images/vad/img_24399/4142d9a09d992201d2f1891d37a7160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0" y="2959099"/>
            <a:ext cx="4967817" cy="37258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joemonster.org/images/vad/img_24399/bcbfbbd0bc77cafcb260bb6a264e275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00" y="3312084"/>
            <a:ext cx="3759200" cy="3019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96783"/>
      </p:ext>
    </p:extLst>
  </p:cSld>
  <p:clrMapOvr>
    <a:masterClrMapping/>
  </p:clrMapOvr>
  <mc:AlternateContent xmlns:mc="http://schemas.openxmlformats.org/markup-compatibility/2006" xmlns:p14="http://schemas.microsoft.com/office/powerpoint/2010/main">
    <mc:Choice Requires="p14">
      <p:transition p14:dur="10" advClick="0" advTm="18000">
        <p:fade/>
      </p:transition>
    </mc:Choice>
    <mc:Fallback xmlns="">
      <p:transition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circle(in)">
                                      <p:cBhvr>
                                        <p:cTn id="15" dur="2000"/>
                                        <p:tgtEl>
                                          <p:spTgt spid="6148"/>
                                        </p:tgtEl>
                                      </p:cBhvr>
                                    </p:animEffect>
                                  </p:childTnLst>
                                </p:cTn>
                              </p:par>
                            </p:childTnLst>
                          </p:cTn>
                        </p:par>
                        <p:par>
                          <p:cTn id="16" fill="hold">
                            <p:stCondLst>
                              <p:cond delay="4500"/>
                            </p:stCondLst>
                            <p:childTnLst>
                              <p:par>
                                <p:cTn id="17" presetID="31" presetClass="entr" presetSubtype="0" fill="hold" nodeType="after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p:cTn id="19" dur="1000" fill="hold"/>
                                        <p:tgtEl>
                                          <p:spTgt spid="6146"/>
                                        </p:tgtEl>
                                        <p:attrNameLst>
                                          <p:attrName>ppt_w</p:attrName>
                                        </p:attrNameLst>
                                      </p:cBhvr>
                                      <p:tavLst>
                                        <p:tav tm="0">
                                          <p:val>
                                            <p:fltVal val="0"/>
                                          </p:val>
                                        </p:tav>
                                        <p:tav tm="100000">
                                          <p:val>
                                            <p:strVal val="#ppt_w"/>
                                          </p:val>
                                        </p:tav>
                                      </p:tavLst>
                                    </p:anim>
                                    <p:anim calcmode="lin" valueType="num">
                                      <p:cBhvr>
                                        <p:cTn id="20" dur="1000" fill="hold"/>
                                        <p:tgtEl>
                                          <p:spTgt spid="6146"/>
                                        </p:tgtEl>
                                        <p:attrNameLst>
                                          <p:attrName>ppt_h</p:attrName>
                                        </p:attrNameLst>
                                      </p:cBhvr>
                                      <p:tavLst>
                                        <p:tav tm="0">
                                          <p:val>
                                            <p:fltVal val="0"/>
                                          </p:val>
                                        </p:tav>
                                        <p:tav tm="100000">
                                          <p:val>
                                            <p:strVal val="#ppt_h"/>
                                          </p:val>
                                        </p:tav>
                                      </p:tavLst>
                                    </p:anim>
                                    <p:anim calcmode="lin" valueType="num">
                                      <p:cBhvr>
                                        <p:cTn id="21" dur="1000" fill="hold"/>
                                        <p:tgtEl>
                                          <p:spTgt spid="6146"/>
                                        </p:tgtEl>
                                        <p:attrNameLst>
                                          <p:attrName>style.rotation</p:attrName>
                                        </p:attrNameLst>
                                      </p:cBhvr>
                                      <p:tavLst>
                                        <p:tav tm="0">
                                          <p:val>
                                            <p:fltVal val="90"/>
                                          </p:val>
                                        </p:tav>
                                        <p:tav tm="100000">
                                          <p:val>
                                            <p:fltVal val="0"/>
                                          </p:val>
                                        </p:tav>
                                      </p:tavLst>
                                    </p:anim>
                                    <p:animEffect transition="in" filter="fade">
                                      <p:cBhvr>
                                        <p:cTn id="22"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en-US" b="1" dirty="0" smtClean="0">
                <a:latin typeface="Calligraph421 BT" panose="03060702050402020204" pitchFamily="66" charset="0"/>
                <a:cs typeface="Arial" panose="020B0604020202020204" pitchFamily="34" charset="0"/>
              </a:rPr>
              <a:t>Nevis </a:t>
            </a:r>
            <a:r>
              <a:rPr lang="en-US" b="1" dirty="0">
                <a:latin typeface="Calligraph421 BT" panose="03060702050402020204" pitchFamily="66" charset="0"/>
                <a:cs typeface="Arial" panose="020B0604020202020204" pitchFamily="34" charset="0"/>
              </a:rPr>
              <a:t>Swing </a:t>
            </a:r>
            <a:endParaRPr lang="pl-PL" b="1" dirty="0">
              <a:latin typeface="Calligraph421 BT" panose="03060702050402020204" pitchFamily="66" charset="0"/>
              <a:cs typeface="Arial" panose="020B0604020202020204" pitchFamily="34" charset="0"/>
            </a:endParaRPr>
          </a:p>
        </p:txBody>
      </p:sp>
      <p:sp>
        <p:nvSpPr>
          <p:cNvPr id="3" name="Symbol zastępczy zawartości 2"/>
          <p:cNvSpPr>
            <a:spLocks noGrp="1"/>
          </p:cNvSpPr>
          <p:nvPr>
            <p:ph idx="1"/>
          </p:nvPr>
        </p:nvSpPr>
        <p:spPr>
          <a:xfrm>
            <a:off x="838200" y="1444625"/>
            <a:ext cx="10515600" cy="4351338"/>
          </a:xfrm>
        </p:spPr>
        <p:txBody>
          <a:bodyPr/>
          <a:lstStyle/>
          <a:p>
            <a:pPr marL="0" indent="0" algn="ctr">
              <a:buNone/>
            </a:pPr>
            <a:r>
              <a:rPr lang="en-US" dirty="0"/>
              <a:t> Nevis Swing - The World's Biggest Swing is located next to the Nevis </a:t>
            </a:r>
            <a:r>
              <a:rPr lang="en-US" dirty="0" err="1"/>
              <a:t>Bungy</a:t>
            </a:r>
            <a:r>
              <a:rPr lang="en-US" dirty="0"/>
              <a:t> and is a 40 minute drive from central Queenstown. </a:t>
            </a:r>
            <a:endParaRPr lang="pl-PL" dirty="0" smtClean="0"/>
          </a:p>
          <a:p>
            <a:pPr marL="0" indent="0" algn="ctr">
              <a:buNone/>
            </a:pPr>
            <a:r>
              <a:rPr lang="en-US" dirty="0" smtClean="0"/>
              <a:t>It </a:t>
            </a:r>
            <a:r>
              <a:rPr lang="en-US" dirty="0"/>
              <a:t>is suspended 160 </a:t>
            </a:r>
            <a:r>
              <a:rPr lang="en-US" dirty="0" err="1"/>
              <a:t>metres</a:t>
            </a:r>
            <a:r>
              <a:rPr lang="en-US" dirty="0"/>
              <a:t> above the canyon floor.</a:t>
            </a:r>
            <a:endParaRPr lang="pl-PL" dirty="0"/>
          </a:p>
        </p:txBody>
      </p:sp>
      <p:pic>
        <p:nvPicPr>
          <p:cNvPr id="7174" name="Picture 6" descr="Podobny obra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3" y="2884488"/>
            <a:ext cx="4789488" cy="350694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NajwiÄksza huÅtawka na Åwiec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288" y="3488797"/>
            <a:ext cx="4583112" cy="290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735475"/>
      </p:ext>
    </p:extLst>
  </p:cSld>
  <p:clrMapOvr>
    <a:masterClrMapping/>
  </p:clrMapOvr>
  <mc:AlternateContent xmlns:mc="http://schemas.openxmlformats.org/markup-compatibility/2006" xmlns:p14="http://schemas.microsoft.com/office/powerpoint/2010/main">
    <mc:Choice Requires="p14">
      <p:transition p14:dur="10" advClick="0" advTm="17000">
        <p:push dir="u"/>
      </p:transition>
    </mc:Choice>
    <mc:Fallback xmlns="">
      <p:transition advClick="0" advTm="17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3000"/>
                            </p:stCondLst>
                            <p:childTnLst>
                              <p:par>
                                <p:cTn id="17" presetID="2" presetClass="entr" presetSubtype="4" fill="hold" nodeType="after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childTnLst>
                          </p:cTn>
                        </p:par>
                        <p:par>
                          <p:cTn id="21" fill="hold">
                            <p:stCondLst>
                              <p:cond delay="3500"/>
                            </p:stCondLst>
                            <p:childTnLst>
                              <p:par>
                                <p:cTn id="22" presetID="14" presetClass="entr" presetSubtype="10" fill="hold" nodeType="afterEffect">
                                  <p:stCondLst>
                                    <p:cond delay="0"/>
                                  </p:stCondLst>
                                  <p:childTnLst>
                                    <p:set>
                                      <p:cBhvr>
                                        <p:cTn id="23" dur="1" fill="hold">
                                          <p:stCondLst>
                                            <p:cond delay="0"/>
                                          </p:stCondLst>
                                        </p:cTn>
                                        <p:tgtEl>
                                          <p:spTgt spid="7176"/>
                                        </p:tgtEl>
                                        <p:attrNameLst>
                                          <p:attrName>style.visibility</p:attrName>
                                        </p:attrNameLst>
                                      </p:cBhvr>
                                      <p:to>
                                        <p:strVal val="visible"/>
                                      </p:to>
                                    </p:set>
                                    <p:animEffect transition="in" filter="randombar(horizontal)">
                                      <p:cBhvr>
                                        <p:cTn id="24"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2000">
              <a:schemeClr val="accent6">
                <a:lumMod val="40000"/>
                <a:lumOff val="60000"/>
              </a:schemeClr>
            </a:gs>
            <a:gs pos="18000">
              <a:srgbClr val="DDB7CA"/>
            </a:gs>
            <a:gs pos="8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38199" y="280192"/>
            <a:ext cx="10515600" cy="1325563"/>
          </a:xfrm>
        </p:spPr>
        <p:txBody>
          <a:bodyPr/>
          <a:lstStyle/>
          <a:p>
            <a:pPr algn="ctr"/>
            <a:r>
              <a:rPr lang="pl-PL" b="1" dirty="0" err="1" smtClean="0">
                <a:latin typeface="Calligraph421 BT" panose="03060702050402020204" pitchFamily="66" charset="0"/>
                <a:cs typeface="Arial" panose="020B0604020202020204" pitchFamily="34" charset="0"/>
              </a:rPr>
              <a:t>Prosimian</a:t>
            </a:r>
            <a:r>
              <a:rPr lang="pl-PL" b="1" dirty="0" smtClean="0">
                <a:latin typeface="Calligraph421 BT" panose="03060702050402020204" pitchFamily="66" charset="0"/>
                <a:cs typeface="Arial" panose="020B0604020202020204" pitchFamily="34" charset="0"/>
              </a:rPr>
              <a:t> lori</a:t>
            </a:r>
            <a:r>
              <a:rPr lang="pl-PL" b="1" dirty="0">
                <a:latin typeface="Calligraph421 BT" panose="03060702050402020204" pitchFamily="66" charset="0"/>
                <a:cs typeface="Arial" panose="020B0604020202020204" pitchFamily="34" charset="0"/>
              </a:rPr>
              <a:t/>
            </a:r>
            <a:br>
              <a:rPr lang="pl-PL" b="1" dirty="0">
                <a:latin typeface="Calligraph421 BT" panose="03060702050402020204" pitchFamily="66" charset="0"/>
                <a:cs typeface="Arial" panose="020B0604020202020204" pitchFamily="34" charset="0"/>
              </a:rPr>
            </a:br>
            <a:endParaRPr lang="pl-PL" dirty="0">
              <a:latin typeface="Calligraph421 BT" panose="03060702050402020204" pitchFamily="66" charset="0"/>
              <a:cs typeface="Arial" panose="020B0604020202020204" pitchFamily="34" charset="0"/>
            </a:endParaRPr>
          </a:p>
        </p:txBody>
      </p:sp>
      <p:sp>
        <p:nvSpPr>
          <p:cNvPr id="3" name="Symbol zastępczy zawartości 2"/>
          <p:cNvSpPr>
            <a:spLocks noGrp="1"/>
          </p:cNvSpPr>
          <p:nvPr>
            <p:ph idx="1"/>
          </p:nvPr>
        </p:nvSpPr>
        <p:spPr>
          <a:xfrm>
            <a:off x="838200" y="942974"/>
            <a:ext cx="9893300" cy="4170363"/>
          </a:xfrm>
        </p:spPr>
        <p:txBody>
          <a:bodyPr/>
          <a:lstStyle/>
          <a:p>
            <a:pPr marL="0" indent="0" algn="ctr">
              <a:buNone/>
            </a:pPr>
            <a:r>
              <a:rPr lang="en-US" dirty="0"/>
              <a:t>Prosimian </a:t>
            </a:r>
            <a:r>
              <a:rPr lang="en-US" dirty="0" err="1" smtClean="0"/>
              <a:t>lori</a:t>
            </a:r>
            <a:r>
              <a:rPr lang="pl-PL" dirty="0"/>
              <a:t>-</a:t>
            </a:r>
            <a:r>
              <a:rPr lang="en-US" dirty="0" smtClean="0"/>
              <a:t>is </a:t>
            </a:r>
            <a:r>
              <a:rPr lang="en-US" dirty="0"/>
              <a:t>one of  the most adorable animals in the world.  </a:t>
            </a:r>
            <a:endParaRPr lang="pl-PL" dirty="0" smtClean="0"/>
          </a:p>
          <a:p>
            <a:pPr marL="0" indent="0" algn="ctr">
              <a:buNone/>
            </a:pPr>
            <a:r>
              <a:rPr lang="en-US" dirty="0" smtClean="0"/>
              <a:t>It </a:t>
            </a:r>
            <a:r>
              <a:rPr lang="en-US" dirty="0"/>
              <a:t>is found in different parts of Southeast Asia. Lories sleep during the day, curled up like a ball in hidden parts of trees above ground. They eat ants and other insects. Although </a:t>
            </a:r>
            <a:r>
              <a:rPr lang="en-US" dirty="0" err="1"/>
              <a:t>lorises</a:t>
            </a:r>
            <a:r>
              <a:rPr lang="en-US" dirty="0"/>
              <a:t> are unbelievably </a:t>
            </a:r>
            <a:r>
              <a:rPr lang="en-US" dirty="0" smtClean="0"/>
              <a:t>cute</a:t>
            </a:r>
            <a:r>
              <a:rPr lang="pl-PL" dirty="0" smtClean="0"/>
              <a:t>, t</a:t>
            </a:r>
            <a:r>
              <a:rPr lang="en-US" dirty="0" smtClean="0"/>
              <a:t>hey </a:t>
            </a:r>
            <a:r>
              <a:rPr lang="en-US" dirty="0"/>
              <a:t>do </a:t>
            </a:r>
            <a:r>
              <a:rPr lang="en-US" dirty="0" smtClean="0"/>
              <a:t>not</a:t>
            </a:r>
            <a:r>
              <a:rPr lang="pl-PL" dirty="0" smtClean="0"/>
              <a:t> </a:t>
            </a:r>
            <a:r>
              <a:rPr lang="en-US" dirty="0" smtClean="0"/>
              <a:t>make </a:t>
            </a:r>
            <a:r>
              <a:rPr lang="en-US" dirty="0"/>
              <a:t>good pets. They exude a toxin from their elbows which they deliver by biting</a:t>
            </a:r>
            <a:r>
              <a:rPr lang="en-US" dirty="0" smtClean="0"/>
              <a:t>.</a:t>
            </a:r>
            <a:endParaRPr lang="pl-PL" dirty="0"/>
          </a:p>
        </p:txBody>
      </p:sp>
      <p:pic>
        <p:nvPicPr>
          <p:cNvPr id="8194" name="Picture 2" descr="https://i.wpimg.pl/730x0/m.gadzetomania.pl/slowloris-414135-616x363-285da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3556000"/>
            <a:ext cx="5867400" cy="33020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Znalezione obrazy dla zapytania maÅpiatka lo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97489">
            <a:off x="7160831" y="4023254"/>
            <a:ext cx="3886248" cy="258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289171"/>
      </p:ext>
    </p:extLst>
  </p:cSld>
  <p:clrMapOvr>
    <a:masterClrMapping/>
  </p:clrMapOvr>
  <p:transition spd="slow" advClick="0" advTm="31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1000"/>
                                        <p:tgtEl>
                                          <p:spTgt spid="3">
                                            <p:txEl>
                                              <p:pRg st="1" end="1"/>
                                            </p:txEl>
                                          </p:spTgt>
                                        </p:tgtEl>
                                      </p:cBhvr>
                                    </p:animEffect>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1000"/>
                                        <p:tgtEl>
                                          <p:spTgt spid="8194"/>
                                        </p:tgtEl>
                                      </p:cBhvr>
                                    </p:animEffect>
                                    <p:anim calcmode="lin" valueType="num">
                                      <p:cBhvr>
                                        <p:cTn id="20" dur="1000" fill="hold"/>
                                        <p:tgtEl>
                                          <p:spTgt spid="8194"/>
                                        </p:tgtEl>
                                        <p:attrNameLst>
                                          <p:attrName>ppt_x</p:attrName>
                                        </p:attrNameLst>
                                      </p:cBhvr>
                                      <p:tavLst>
                                        <p:tav tm="0">
                                          <p:val>
                                            <p:strVal val="#ppt_x"/>
                                          </p:val>
                                        </p:tav>
                                        <p:tav tm="100000">
                                          <p:val>
                                            <p:strVal val="#ppt_x"/>
                                          </p:val>
                                        </p:tav>
                                      </p:tavLst>
                                    </p:anim>
                                    <p:anim calcmode="lin" valueType="num">
                                      <p:cBhvr>
                                        <p:cTn id="21" dur="1000" fill="hold"/>
                                        <p:tgtEl>
                                          <p:spTgt spid="8194"/>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6" presetClass="entr" presetSubtype="16" fill="hold" nodeType="afterEffect">
                                  <p:stCondLst>
                                    <p:cond delay="0"/>
                                  </p:stCondLst>
                                  <p:childTnLst>
                                    <p:set>
                                      <p:cBhvr>
                                        <p:cTn id="24" dur="1" fill="hold">
                                          <p:stCondLst>
                                            <p:cond delay="0"/>
                                          </p:stCondLst>
                                        </p:cTn>
                                        <p:tgtEl>
                                          <p:spTgt spid="8196"/>
                                        </p:tgtEl>
                                        <p:attrNameLst>
                                          <p:attrName>style.visibility</p:attrName>
                                        </p:attrNameLst>
                                      </p:cBhvr>
                                      <p:to>
                                        <p:strVal val="visible"/>
                                      </p:to>
                                    </p:set>
                                    <p:animEffect transition="in" filter="circle(in)">
                                      <p:cBhvr>
                                        <p:cTn id="25"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237188" y="0"/>
            <a:ext cx="10515600" cy="1325563"/>
          </a:xfrm>
        </p:spPr>
        <p:txBody>
          <a:bodyPr/>
          <a:lstStyle/>
          <a:p>
            <a:pPr algn="ctr"/>
            <a:r>
              <a:rPr lang="pl-PL" b="1" dirty="0" err="1" smtClean="0">
                <a:latin typeface="Calligraph421 BT" panose="03060702050402020204" pitchFamily="66" charset="0"/>
              </a:rPr>
              <a:t>Gharial</a:t>
            </a:r>
            <a:endParaRPr lang="pl-PL" b="1" dirty="0">
              <a:latin typeface="Calligraph421 BT" panose="03060702050402020204" pitchFamily="66" charset="0"/>
            </a:endParaRPr>
          </a:p>
        </p:txBody>
      </p:sp>
      <p:sp>
        <p:nvSpPr>
          <p:cNvPr id="3" name="Symbol zastępczy zawartości 2"/>
          <p:cNvSpPr>
            <a:spLocks noGrp="1"/>
          </p:cNvSpPr>
          <p:nvPr>
            <p:ph idx="1"/>
          </p:nvPr>
        </p:nvSpPr>
        <p:spPr>
          <a:xfrm>
            <a:off x="965200" y="993522"/>
            <a:ext cx="9690100" cy="2492338"/>
          </a:xfrm>
        </p:spPr>
        <p:txBody>
          <a:bodyPr>
            <a:normAutofit lnSpcReduction="10000"/>
          </a:bodyPr>
          <a:lstStyle/>
          <a:p>
            <a:pPr marL="0" indent="0" algn="ctr">
              <a:buNone/>
            </a:pPr>
            <a:r>
              <a:rPr lang="en-US" dirty="0"/>
              <a:t>Gharials </a:t>
            </a:r>
            <a:r>
              <a:rPr lang="en-US" dirty="0" smtClean="0"/>
              <a:t>- </a:t>
            </a:r>
            <a:r>
              <a:rPr lang="en-US" dirty="0"/>
              <a:t>they are a group of crocodile-like reptiles with long, narrow jaws. The gharial has 27 to 29 upper and 25 or 26 lower teeth on each side. The gharial is the second-longest of all living crocodilians: a large male can be nearly six meters in length. Gharials live in rivers. They are best adapted to the calmer areas in deep fast moving rivers. They eat insects, larvae, </a:t>
            </a:r>
            <a:r>
              <a:rPr lang="en-US" dirty="0" smtClean="0"/>
              <a:t>small </a:t>
            </a:r>
            <a:r>
              <a:rPr lang="en-US" dirty="0"/>
              <a:t>frogs and fish. They are not a man-eater.</a:t>
            </a:r>
            <a:endParaRPr lang="pl-PL" dirty="0"/>
          </a:p>
        </p:txBody>
      </p:sp>
      <p:pic>
        <p:nvPicPr>
          <p:cNvPr id="9218" name="Picture 2" descr="800px-Gavialis_gangeticus_ZOO_Praha_0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475" y="3379825"/>
            <a:ext cx="4708525" cy="313686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Znalezione obrazy dla zapytania Gawial gangesow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38215">
            <a:off x="3379651" y="3848792"/>
            <a:ext cx="4230675" cy="282045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Znalezione obrazy dla zapytania Gawial gangesow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851" y="3485860"/>
            <a:ext cx="3000528" cy="225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484768"/>
      </p:ext>
    </p:extLst>
  </p:cSld>
  <p:clrMapOvr>
    <a:masterClrMapping/>
  </p:clrMapOvr>
  <p:transition spd="slow" advClick="0" advTm="3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circle(in)">
                                      <p:cBhvr>
                                        <p:cTn id="15" dur="2000"/>
                                        <p:tgtEl>
                                          <p:spTgt spid="9222"/>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barn(inVertical)">
                                      <p:cBhvr>
                                        <p:cTn id="19" dur="500"/>
                                        <p:tgtEl>
                                          <p:spTgt spid="9220"/>
                                        </p:tgtEl>
                                      </p:cBhvr>
                                    </p:animEffect>
                                  </p:childTnLst>
                                </p:cTn>
                              </p:par>
                            </p:childTnLst>
                          </p:cTn>
                        </p:par>
                        <p:par>
                          <p:cTn id="20" fill="hold">
                            <p:stCondLst>
                              <p:cond delay="3500"/>
                            </p:stCondLst>
                            <p:childTnLst>
                              <p:par>
                                <p:cTn id="21" presetID="31" presetClass="entr" presetSubtype="0" fill="hold" nodeType="afterEffect">
                                  <p:stCondLst>
                                    <p:cond delay="0"/>
                                  </p:stCondLst>
                                  <p:childTnLst>
                                    <p:set>
                                      <p:cBhvr>
                                        <p:cTn id="22" dur="1" fill="hold">
                                          <p:stCondLst>
                                            <p:cond delay="0"/>
                                          </p:stCondLst>
                                        </p:cTn>
                                        <p:tgtEl>
                                          <p:spTgt spid="9218"/>
                                        </p:tgtEl>
                                        <p:attrNameLst>
                                          <p:attrName>style.visibility</p:attrName>
                                        </p:attrNameLst>
                                      </p:cBhvr>
                                      <p:to>
                                        <p:strVal val="visible"/>
                                      </p:to>
                                    </p:set>
                                    <p:anim calcmode="lin" valueType="num">
                                      <p:cBhvr>
                                        <p:cTn id="23" dur="1000" fill="hold"/>
                                        <p:tgtEl>
                                          <p:spTgt spid="9218"/>
                                        </p:tgtEl>
                                        <p:attrNameLst>
                                          <p:attrName>ppt_w</p:attrName>
                                        </p:attrNameLst>
                                      </p:cBhvr>
                                      <p:tavLst>
                                        <p:tav tm="0">
                                          <p:val>
                                            <p:fltVal val="0"/>
                                          </p:val>
                                        </p:tav>
                                        <p:tav tm="100000">
                                          <p:val>
                                            <p:strVal val="#ppt_w"/>
                                          </p:val>
                                        </p:tav>
                                      </p:tavLst>
                                    </p:anim>
                                    <p:anim calcmode="lin" valueType="num">
                                      <p:cBhvr>
                                        <p:cTn id="24" dur="1000" fill="hold"/>
                                        <p:tgtEl>
                                          <p:spTgt spid="9218"/>
                                        </p:tgtEl>
                                        <p:attrNameLst>
                                          <p:attrName>ppt_h</p:attrName>
                                        </p:attrNameLst>
                                      </p:cBhvr>
                                      <p:tavLst>
                                        <p:tav tm="0">
                                          <p:val>
                                            <p:fltVal val="0"/>
                                          </p:val>
                                        </p:tav>
                                        <p:tav tm="100000">
                                          <p:val>
                                            <p:strVal val="#ppt_h"/>
                                          </p:val>
                                        </p:tav>
                                      </p:tavLst>
                                    </p:anim>
                                    <p:anim calcmode="lin" valueType="num">
                                      <p:cBhvr>
                                        <p:cTn id="25" dur="1000" fill="hold"/>
                                        <p:tgtEl>
                                          <p:spTgt spid="9218"/>
                                        </p:tgtEl>
                                        <p:attrNameLst>
                                          <p:attrName>style.rotation</p:attrName>
                                        </p:attrNameLst>
                                      </p:cBhvr>
                                      <p:tavLst>
                                        <p:tav tm="0">
                                          <p:val>
                                            <p:fltVal val="90"/>
                                          </p:val>
                                        </p:tav>
                                        <p:tav tm="100000">
                                          <p:val>
                                            <p:fltVal val="0"/>
                                          </p:val>
                                        </p:tav>
                                      </p:tavLst>
                                    </p:anim>
                                    <p:animEffect transition="in" filter="fade">
                                      <p:cBhvr>
                                        <p:cTn id="26"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TotalTime>
  <Words>966</Words>
  <Application>Microsoft Office PowerPoint</Application>
  <PresentationFormat>Panoramiczny</PresentationFormat>
  <Paragraphs>52</Paragraphs>
  <Slides>22</Slides>
  <Notes>0</Notes>
  <HiddenSlides>0</HiddenSlides>
  <MMClips>1</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22</vt:i4>
      </vt:variant>
    </vt:vector>
  </HeadingPairs>
  <TitlesOfParts>
    <vt:vector size="30" baseType="lpstr">
      <vt:lpstr>Arial Unicode MS</vt:lpstr>
      <vt:lpstr>Arial</vt:lpstr>
      <vt:lpstr>Broadway BT</vt:lpstr>
      <vt:lpstr>Calibri</vt:lpstr>
      <vt:lpstr>Calibri Light</vt:lpstr>
      <vt:lpstr>Calligraph421 BT</vt:lpstr>
      <vt:lpstr>Futura Md BT</vt:lpstr>
      <vt:lpstr>Motyw pakietu Office</vt:lpstr>
      <vt:lpstr> Amazing animals and places all around  the world</vt:lpstr>
      <vt:lpstr>Slug opisthobranchia </vt:lpstr>
      <vt:lpstr>CN Tower in Toronto </vt:lpstr>
      <vt:lpstr>Mountain Huashan </vt:lpstr>
      <vt:lpstr>Red-Lipped Batfish  </vt:lpstr>
      <vt:lpstr>Blue dragon</vt:lpstr>
      <vt:lpstr>Nevis Swing </vt:lpstr>
      <vt:lpstr>Prosimian lori </vt:lpstr>
      <vt:lpstr>Gharial</vt:lpstr>
      <vt:lpstr>Sheepdog from Bergamo</vt:lpstr>
      <vt:lpstr>Bora Bora, French Polynesia</vt:lpstr>
      <vt:lpstr>Babirusa</vt:lpstr>
      <vt:lpstr>Benegil, Portugal</vt:lpstr>
      <vt:lpstr>Shrews</vt:lpstr>
      <vt:lpstr>Llama</vt:lpstr>
      <vt:lpstr>Road of the death, Bolivia</vt:lpstr>
      <vt:lpstr>Geckos</vt:lpstr>
      <vt:lpstr>Venice</vt:lpstr>
      <vt:lpstr>Pink Fairy Armadillo</vt:lpstr>
      <vt:lpstr>Dumbo Octopus</vt:lpstr>
      <vt:lpstr>Prezentacja programu PowerPoint</vt:lpstr>
      <vt:lpstr> Thank you for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Interesting animal and locationally world</dc:title>
  <dc:creator>Iwona Olewicz</dc:creator>
  <cp:lastModifiedBy>Iwona Olewicz</cp:lastModifiedBy>
  <cp:revision>50</cp:revision>
  <dcterms:created xsi:type="dcterms:W3CDTF">2018-04-29T15:20:21Z</dcterms:created>
  <dcterms:modified xsi:type="dcterms:W3CDTF">2018-05-06T07:30:11Z</dcterms:modified>
  <cp:contentStatus>Wersja ostateczna</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