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58" r:id="rId5"/>
    <p:sldId id="277" r:id="rId6"/>
    <p:sldId id="276" r:id="rId7"/>
    <p:sldId id="261" r:id="rId8"/>
    <p:sldId id="262" r:id="rId9"/>
    <p:sldId id="263" r:id="rId10"/>
    <p:sldId id="264" r:id="rId11"/>
    <p:sldId id="278" r:id="rId12"/>
    <p:sldId id="265" r:id="rId13"/>
    <p:sldId id="266" r:id="rId14"/>
    <p:sldId id="267" r:id="rId15"/>
    <p:sldId id="268" r:id="rId16"/>
    <p:sldId id="269" r:id="rId17"/>
    <p:sldId id="279" r:id="rId18"/>
    <p:sldId id="271" r:id="rId19"/>
    <p:sldId id="272" r:id="rId20"/>
    <p:sldId id="275" r:id="rId2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05" autoAdjust="0"/>
  </p:normalViewPr>
  <p:slideViewPr>
    <p:cSldViewPr>
      <p:cViewPr varScale="1">
        <p:scale>
          <a:sx n="70" d="100"/>
          <a:sy n="70" d="100"/>
        </p:scale>
        <p:origin x="-116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5" name="Prostokąt zaokrąglony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stokąt zaokrąglony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ytuł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pl-PL" smtClean="0"/>
              <a:t>Kliknij, aby edytować styl</a:t>
            </a:r>
            <a:endParaRPr kumimoji="0" lang="en-US"/>
          </a:p>
        </p:txBody>
      </p:sp>
      <p:sp>
        <p:nvSpPr>
          <p:cNvPr id="20" name="Podtytuł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sp>
        <p:nvSpPr>
          <p:cNvPr id="19" name="Symbol zastępczy daty 18"/>
          <p:cNvSpPr>
            <a:spLocks noGrp="1"/>
          </p:cNvSpPr>
          <p:nvPr>
            <p:ph type="dt" sz="half" idx="10"/>
          </p:nvPr>
        </p:nvSpPr>
        <p:spPr/>
        <p:txBody>
          <a:bodyPr/>
          <a:lstStyle>
            <a:extLst/>
          </a:lstStyle>
          <a:p>
            <a:fld id="{26F48216-420B-4BF5-AFD9-D20B67514AF4}" type="datetimeFigureOut">
              <a:rPr lang="pl-PL" smtClean="0"/>
              <a:t>2018-05-07</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11" name="Symbol zastępczy numeru slajdu 10"/>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502920" y="530352"/>
            <a:ext cx="8183880" cy="4187952"/>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533404"/>
            <a:ext cx="1981200" cy="5257799"/>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533400" y="533402"/>
            <a:ext cx="5943600" cy="525780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a:xfrm>
            <a:off x="502920" y="530352"/>
            <a:ext cx="8183880" cy="4187952"/>
          </a:xfrm>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Prostokąt zaokrąglony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rostokąt zaokrąglony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nchor="b"/>
          <a:lstStyle>
            <a:lvl1pPr>
              <a:defRPr b="1"/>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7" name="Prostokąt zaokrąglony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ymbol zastępczy daty 1"/>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45DC51C-581B-4C41-A64B-6FFFBF2839CF}" type="slidenum">
              <a:rPr lang="pl-PL" smtClean="0"/>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Prostokąt zaokrąglony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Prostokąt z zaokrąglonym rogiem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ytuł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pl-PL" smtClean="0"/>
              <a:t>Kliknij, aby edytować styl</a:t>
            </a:r>
            <a:endParaRPr kumimoji="0" lang="en-US"/>
          </a:p>
        </p:txBody>
      </p:sp>
      <p:sp>
        <p:nvSpPr>
          <p:cNvPr id="4" name="Symbol zastępczy tekstu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26F48216-420B-4BF5-AFD9-D20B67514AF4}" type="datetimeFigureOut">
              <a:rPr lang="pl-PL" smtClean="0"/>
              <a:t>2018-05-08</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45DC51C-581B-4C41-A64B-6FFFBF2839CF}" type="slidenum">
              <a:rPr lang="pl-PL" smtClean="0"/>
              <a:t>‹#›</a:t>
            </a:fld>
            <a:endParaRPr lang="pl-PL"/>
          </a:p>
        </p:txBody>
      </p:sp>
      <p:sp>
        <p:nvSpPr>
          <p:cNvPr id="3" name="Symbol zastępczy obrazu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pl-PL" smtClean="0"/>
              <a:t>Kliknij ikonę, aby dodać obraz</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Prostokąt zaokrąglony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Prostokąt zaokrąglony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Symbol zastępczy tytułu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pl-PL" smtClean="0"/>
              <a:t>Kliknij, aby edytować styl</a:t>
            </a:r>
            <a:endParaRPr kumimoji="0" lang="en-US"/>
          </a:p>
        </p:txBody>
      </p:sp>
      <p:sp>
        <p:nvSpPr>
          <p:cNvPr id="4" name="Symbol zastępczy tekstu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25" name="Symbol zastępczy daty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26F48216-420B-4BF5-AFD9-D20B67514AF4}" type="datetimeFigureOut">
              <a:rPr lang="pl-PL" smtClean="0"/>
              <a:t>2018-05-07</a:t>
            </a:fld>
            <a:endParaRPr lang="pl-PL"/>
          </a:p>
        </p:txBody>
      </p:sp>
      <p:sp>
        <p:nvSpPr>
          <p:cNvPr id="18" name="Symbol zastępczy stopki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pl-PL"/>
          </a:p>
        </p:txBody>
      </p:sp>
      <p:sp>
        <p:nvSpPr>
          <p:cNvPr id="5" name="Symbol zastępczy numeru slajdu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45DC51C-581B-4C41-A64B-6FFFBF2839CF}"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99592" y="1700808"/>
            <a:ext cx="7772400" cy="1828800"/>
          </a:xfrm>
        </p:spPr>
        <p:txBody>
          <a:bodyPr>
            <a:normAutofit fontScale="90000"/>
          </a:bodyPr>
          <a:lstStyle/>
          <a:p>
            <a:r>
              <a:rPr lang="pl-PL" dirty="0"/>
              <a:t/>
            </a:r>
            <a:br>
              <a:rPr lang="pl-PL" dirty="0"/>
            </a:br>
            <a:r>
              <a:rPr lang="pl-PL" sz="6600" dirty="0" smtClean="0"/>
              <a:t>GEFÄHRDETE ARTEN</a:t>
            </a:r>
            <a:endParaRPr lang="pl-PL" sz="6600" dirty="0"/>
          </a:p>
        </p:txBody>
      </p:sp>
      <p:sp>
        <p:nvSpPr>
          <p:cNvPr id="3" name="Podtytuł 2"/>
          <p:cNvSpPr>
            <a:spLocks noGrp="1"/>
          </p:cNvSpPr>
          <p:nvPr>
            <p:ph type="subTitle" idx="1"/>
          </p:nvPr>
        </p:nvSpPr>
        <p:spPr/>
        <p:txBody>
          <a:bodyPr/>
          <a:lstStyle/>
          <a:p>
            <a:endParaRPr lang="pl-PL"/>
          </a:p>
        </p:txBody>
      </p:sp>
    </p:spTree>
    <p:extLst>
      <p:ext uri="{BB962C8B-B14F-4D97-AF65-F5344CB8AC3E}">
        <p14:creationId xmlns:p14="http://schemas.microsoft.com/office/powerpoint/2010/main" val="2549956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r>
              <a:rPr lang="pl-PL" dirty="0" smtClean="0"/>
              <a:t>Der </a:t>
            </a:r>
            <a:r>
              <a:rPr lang="pl-PL" dirty="0" err="1" smtClean="0"/>
              <a:t>Rotkopfwürger</a:t>
            </a:r>
            <a:r>
              <a:rPr lang="pl-PL" dirty="0" smtClean="0"/>
              <a:t> (</a:t>
            </a:r>
            <a:r>
              <a:rPr lang="de-DE" dirty="0" smtClean="0"/>
              <a:t>Spießplätze </a:t>
            </a:r>
            <a:r>
              <a:rPr lang="de-DE" dirty="0"/>
              <a:t>des Rotkopfwürgers eher selten zu </a:t>
            </a:r>
            <a:r>
              <a:rPr lang="de-DE" dirty="0" smtClean="0"/>
              <a:t>finden</a:t>
            </a:r>
            <a:r>
              <a:rPr lang="pl-PL" dirty="0" smtClean="0"/>
              <a:t> </a:t>
            </a:r>
            <a:r>
              <a:rPr lang="pl-PL" dirty="0" err="1" smtClean="0"/>
              <a:t>sind</a:t>
            </a:r>
            <a:r>
              <a:rPr lang="pl-PL" dirty="0" smtClean="0"/>
              <a:t>)</a:t>
            </a:r>
            <a:endParaRPr lang="pl-P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134" y="2533221"/>
            <a:ext cx="4824536" cy="321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936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r>
              <a:rPr lang="pl-PL" dirty="0" err="1" smtClean="0"/>
              <a:t>Goldregenpfeifer</a:t>
            </a:r>
            <a:r>
              <a:rPr lang="pl-PL" dirty="0" smtClean="0"/>
              <a:t> (</a:t>
            </a:r>
            <a:r>
              <a:rPr lang="de-DE" dirty="0"/>
              <a:t>In Deutschland sind </a:t>
            </a:r>
            <a:r>
              <a:rPr lang="pl-PL" dirty="0" smtClean="0"/>
              <a:t>się </a:t>
            </a:r>
            <a:r>
              <a:rPr lang="de-DE" dirty="0" smtClean="0"/>
              <a:t>als </a:t>
            </a:r>
            <a:r>
              <a:rPr lang="de-DE" dirty="0"/>
              <a:t>Brutvogel selten </a:t>
            </a:r>
            <a:r>
              <a:rPr lang="de-DE" dirty="0" smtClean="0"/>
              <a:t>geworden</a:t>
            </a:r>
            <a:r>
              <a:rPr lang="pl-PL" dirty="0" smtClean="0"/>
              <a:t>, </a:t>
            </a:r>
            <a:r>
              <a:rPr lang="de-DE" dirty="0" smtClean="0"/>
              <a:t>nur </a:t>
            </a:r>
            <a:r>
              <a:rPr lang="de-DE" dirty="0"/>
              <a:t>noch lokal in </a:t>
            </a:r>
            <a:r>
              <a:rPr lang="de-DE" dirty="0" smtClean="0"/>
              <a:t>Niedersachsen</a:t>
            </a:r>
            <a:r>
              <a:rPr lang="pl-PL" dirty="0" smtClean="0"/>
              <a:t>)</a:t>
            </a:r>
            <a:endParaRPr lang="pl-PL"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132856"/>
            <a:ext cx="5184576"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331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pl-PL" dirty="0" smtClean="0"/>
              <a:t>S</a:t>
            </a:r>
            <a:r>
              <a:rPr lang="de-DE" dirty="0" err="1" smtClean="0"/>
              <a:t>owie</a:t>
            </a:r>
            <a:r>
              <a:rPr lang="de-DE" dirty="0" smtClean="0"/>
              <a:t> </a:t>
            </a:r>
            <a:r>
              <a:rPr lang="de-DE" dirty="0"/>
              <a:t>viele Fische, unter anderem Chiemsee-Renke </a:t>
            </a:r>
            <a:endParaRPr lang="pl-P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1916832"/>
            <a:ext cx="63531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215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r>
              <a:rPr lang="pl-PL" dirty="0" err="1" smtClean="0"/>
              <a:t>Also</a:t>
            </a:r>
            <a:r>
              <a:rPr lang="pl-PL" dirty="0" smtClean="0"/>
              <a:t> </a:t>
            </a:r>
            <a:r>
              <a:rPr lang="pl-PL" dirty="0" err="1" smtClean="0"/>
              <a:t>als</a:t>
            </a:r>
            <a:r>
              <a:rPr lang="pl-PL" dirty="0" smtClean="0"/>
              <a:t> der </a:t>
            </a:r>
            <a:r>
              <a:rPr lang="de-DE" dirty="0" smtClean="0"/>
              <a:t>Ammersee-</a:t>
            </a:r>
            <a:r>
              <a:rPr lang="de-DE" dirty="0" err="1" smtClean="0"/>
              <a:t>Kilch</a:t>
            </a:r>
            <a:r>
              <a:rPr lang="pl-PL" dirty="0" smtClean="0"/>
              <a:t> </a:t>
            </a:r>
            <a:r>
              <a:rPr lang="pl-PL" dirty="0" err="1" smtClean="0"/>
              <a:t>ist</a:t>
            </a:r>
            <a:r>
              <a:rPr lang="de-DE" dirty="0" smtClean="0"/>
              <a:t> </a:t>
            </a:r>
            <a:r>
              <a:rPr lang="de-DE" dirty="0"/>
              <a:t>eine seltene Fischart aus der Gattung </a:t>
            </a:r>
            <a:r>
              <a:rPr lang="de-DE" dirty="0" err="1"/>
              <a:t>Coregonus</a:t>
            </a:r>
            <a:endParaRPr lang="pl-P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149" y="2348880"/>
            <a:ext cx="50292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81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620688"/>
            <a:ext cx="8183880" cy="1051560"/>
          </a:xfrm>
        </p:spPr>
        <p:txBody>
          <a:bodyPr>
            <a:normAutofit fontScale="90000"/>
          </a:bodyPr>
          <a:lstStyle/>
          <a:p>
            <a:r>
              <a:rPr lang="pl-PL" dirty="0" err="1" smtClean="0"/>
              <a:t>Warum</a:t>
            </a:r>
            <a:r>
              <a:rPr lang="pl-PL" dirty="0" smtClean="0"/>
              <a:t> </a:t>
            </a:r>
            <a:r>
              <a:rPr lang="pl-PL" dirty="0" err="1" smtClean="0"/>
              <a:t>sind</a:t>
            </a:r>
            <a:r>
              <a:rPr lang="pl-PL" dirty="0"/>
              <a:t> </a:t>
            </a:r>
            <a:r>
              <a:rPr lang="pl-PL" dirty="0" err="1"/>
              <a:t>immer</a:t>
            </a:r>
            <a:r>
              <a:rPr lang="pl-PL" dirty="0"/>
              <a:t> </a:t>
            </a:r>
            <a:r>
              <a:rPr lang="pl-PL" dirty="0" err="1"/>
              <a:t>mehr</a:t>
            </a:r>
            <a:r>
              <a:rPr lang="pl-PL" dirty="0"/>
              <a:t> </a:t>
            </a:r>
            <a:r>
              <a:rPr lang="pl-PL" dirty="0" err="1" smtClean="0"/>
              <a:t>Arten</a:t>
            </a:r>
            <a:r>
              <a:rPr lang="pl-PL" dirty="0" smtClean="0"/>
              <a:t> </a:t>
            </a:r>
            <a:r>
              <a:rPr lang="pl-PL" dirty="0" err="1" smtClean="0"/>
              <a:t>selten</a:t>
            </a:r>
            <a:r>
              <a:rPr lang="pl-PL" dirty="0" smtClean="0"/>
              <a:t>?</a:t>
            </a:r>
            <a:endParaRPr lang="pl-PL" dirty="0"/>
          </a:p>
        </p:txBody>
      </p:sp>
      <p:sp>
        <p:nvSpPr>
          <p:cNvPr id="3" name="Symbol zastępczy zawartości 2"/>
          <p:cNvSpPr>
            <a:spLocks noGrp="1"/>
          </p:cNvSpPr>
          <p:nvPr>
            <p:ph idx="1"/>
          </p:nvPr>
        </p:nvSpPr>
        <p:spPr>
          <a:xfrm>
            <a:off x="467544" y="1772816"/>
            <a:ext cx="8183880" cy="4187952"/>
          </a:xfrm>
        </p:spPr>
        <p:txBody>
          <a:bodyPr>
            <a:normAutofit/>
          </a:bodyPr>
          <a:lstStyle/>
          <a:p>
            <a:r>
              <a:rPr lang="de-DE" dirty="0"/>
              <a:t>Ein großes Problem sei, dass sie große, zusammenhängende Waldgebiete bewohnen, die weit von den nächsten großen Wäldern entfernt sind. </a:t>
            </a:r>
            <a:endParaRPr lang="pl-PL" dirty="0"/>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252" b="6337"/>
          <a:stretch/>
        </p:blipFill>
        <p:spPr bwMode="auto">
          <a:xfrm>
            <a:off x="1619672" y="3861048"/>
            <a:ext cx="5709342" cy="181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939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de-DE" dirty="0"/>
              <a:t>„</a:t>
            </a:r>
            <a:r>
              <a:rPr lang="de-DE" dirty="0" err="1" smtClean="0"/>
              <a:t>Się</a:t>
            </a:r>
            <a:r>
              <a:rPr lang="pl-PL" dirty="0" smtClean="0"/>
              <a:t> [</a:t>
            </a:r>
            <a:r>
              <a:rPr lang="pl-PL" dirty="0" err="1" smtClean="0"/>
              <a:t>Luchse</a:t>
            </a:r>
            <a:r>
              <a:rPr lang="pl-PL" dirty="0" smtClean="0"/>
              <a:t>]</a:t>
            </a:r>
            <a:r>
              <a:rPr lang="de-DE" dirty="0" smtClean="0"/>
              <a:t> </a:t>
            </a:r>
            <a:r>
              <a:rPr lang="de-DE" dirty="0"/>
              <a:t>können nicht ohne weiteres von einem Gebiet zum nächsten wandern. Straßen und Autobahnen trennen Waldgebiete und hindern vor allem die Weibchen daran sich auszubreiten. Es kommt deshalb in neuen Gebieten nicht zur Fortpflanzung</a:t>
            </a:r>
            <a:r>
              <a:rPr lang="de-DE" dirty="0" smtClean="0"/>
              <a:t>“</a:t>
            </a:r>
            <a:r>
              <a:rPr lang="pl-PL" dirty="0"/>
              <a:t> - </a:t>
            </a:r>
            <a:r>
              <a:rPr lang="pl-PL" dirty="0" err="1"/>
              <a:t>Umweltschützerin</a:t>
            </a:r>
            <a:r>
              <a:rPr lang="pl-PL" dirty="0"/>
              <a:t> </a:t>
            </a:r>
            <a:r>
              <a:rPr lang="pl-PL" dirty="0" err="1"/>
              <a:t>Pretzell</a:t>
            </a:r>
            <a:endParaRPr lang="pl-PL" dirty="0"/>
          </a:p>
        </p:txBody>
      </p:sp>
    </p:spTree>
    <p:extLst>
      <p:ext uri="{BB962C8B-B14F-4D97-AF65-F5344CB8AC3E}">
        <p14:creationId xmlns:p14="http://schemas.microsoft.com/office/powerpoint/2010/main" val="1650040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de-DE" dirty="0"/>
              <a:t>Hinzu kommt, dass die Tiere gewildert </a:t>
            </a:r>
            <a:r>
              <a:rPr lang="de-DE" dirty="0" smtClean="0"/>
              <a:t>würden</a:t>
            </a:r>
            <a:endParaRPr lang="pl-PL" dirty="0" smtClean="0"/>
          </a:p>
          <a:p>
            <a:r>
              <a:rPr lang="de-DE" dirty="0"/>
              <a:t>„Zwar stehen darauf bis zu fünf Jahre Haft, doch nur wenige Behörden verfolgen das tatsächlich</a:t>
            </a:r>
            <a:r>
              <a:rPr lang="de-DE" dirty="0" smtClean="0"/>
              <a:t>“</a:t>
            </a:r>
            <a:r>
              <a:rPr lang="pl-PL" dirty="0" smtClean="0"/>
              <a:t> - </a:t>
            </a:r>
            <a:r>
              <a:rPr lang="pl-PL" dirty="0" err="1" smtClean="0"/>
              <a:t>sagt</a:t>
            </a:r>
            <a:r>
              <a:rPr lang="pl-PL" dirty="0"/>
              <a:t> </a:t>
            </a:r>
            <a:r>
              <a:rPr lang="pl-PL" dirty="0" err="1"/>
              <a:t>Umweltschützerin</a:t>
            </a:r>
            <a:r>
              <a:rPr lang="pl-PL" dirty="0"/>
              <a:t> </a:t>
            </a:r>
            <a:r>
              <a:rPr lang="pl-PL" dirty="0" err="1"/>
              <a:t>Pretzell</a:t>
            </a:r>
            <a:endParaRPr lang="pl-PL" dirty="0"/>
          </a:p>
          <a:p>
            <a:endParaRPr lang="pl-PL" dirty="0"/>
          </a:p>
        </p:txBody>
      </p:sp>
    </p:spTree>
    <p:extLst>
      <p:ext uri="{BB962C8B-B14F-4D97-AF65-F5344CB8AC3E}">
        <p14:creationId xmlns:p14="http://schemas.microsoft.com/office/powerpoint/2010/main" val="129568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de-DE" dirty="0" smtClean="0"/>
              <a:t>Wichtig</a:t>
            </a:r>
            <a:r>
              <a:rPr lang="pl-PL" dirty="0" smtClean="0"/>
              <a:t> </a:t>
            </a:r>
            <a:r>
              <a:rPr lang="pl-PL" dirty="0" err="1" smtClean="0"/>
              <a:t>is</a:t>
            </a:r>
            <a:r>
              <a:rPr lang="pl-PL" dirty="0" smtClean="0"/>
              <a:t> </a:t>
            </a:r>
            <a:r>
              <a:rPr lang="pl-PL" dirty="0" err="1" smtClean="0"/>
              <a:t>also</a:t>
            </a:r>
            <a:r>
              <a:rPr lang="pl-PL" dirty="0" smtClean="0"/>
              <a:t> </a:t>
            </a:r>
            <a:r>
              <a:rPr lang="de-DE" dirty="0" smtClean="0"/>
              <a:t>die </a:t>
            </a:r>
            <a:r>
              <a:rPr lang="de-DE" dirty="0"/>
              <a:t>steigende Intensivierung der </a:t>
            </a:r>
            <a:r>
              <a:rPr lang="de-DE" dirty="0" smtClean="0"/>
              <a:t>Landwirtschaft</a:t>
            </a:r>
            <a:endParaRPr lang="pl-PL" dirty="0" smtClean="0"/>
          </a:p>
          <a:p>
            <a:r>
              <a:rPr lang="de-DE" dirty="0"/>
              <a:t> „Es werden immer mehr Pestizide gesprüht, Insekten können deshalb kaum überleben, sie fehlen in der Nahrungskette</a:t>
            </a:r>
            <a:r>
              <a:rPr lang="de-DE" dirty="0" smtClean="0"/>
              <a:t>.</a:t>
            </a:r>
            <a:r>
              <a:rPr lang="pl-PL" dirty="0" smtClean="0"/>
              <a:t>”</a:t>
            </a:r>
          </a:p>
          <a:p>
            <a:r>
              <a:rPr lang="de-DE" dirty="0"/>
              <a:t>Allein in Nordrhein-Westfalen sind die Fluginsekten in den letzten 15 Jahren um bis zu 80 Prozent zurückgegangen.</a:t>
            </a:r>
            <a:endParaRPr lang="pl-PL" dirty="0" smtClean="0"/>
          </a:p>
          <a:p>
            <a:endParaRPr lang="pl-PL" dirty="0"/>
          </a:p>
          <a:p>
            <a:endParaRPr lang="pl-PL" dirty="0" smtClean="0"/>
          </a:p>
          <a:p>
            <a:endParaRPr lang="pl-PL" dirty="0"/>
          </a:p>
          <a:p>
            <a:endParaRPr lang="pl-PL" dirty="0" smtClean="0"/>
          </a:p>
          <a:p>
            <a:endParaRPr lang="pl-PL" dirty="0"/>
          </a:p>
        </p:txBody>
      </p:sp>
    </p:spTree>
    <p:extLst>
      <p:ext uri="{BB962C8B-B14F-4D97-AF65-F5344CB8AC3E}">
        <p14:creationId xmlns:p14="http://schemas.microsoft.com/office/powerpoint/2010/main" val="1779751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764704"/>
            <a:ext cx="8183880" cy="1051560"/>
          </a:xfrm>
        </p:spPr>
        <p:txBody>
          <a:bodyPr>
            <a:normAutofit fontScale="90000"/>
          </a:bodyPr>
          <a:lstStyle/>
          <a:p>
            <a:r>
              <a:rPr lang="de-DE" dirty="0"/>
              <a:t>Was wird zum Schutz der bedrohten Tierarten getan?</a:t>
            </a:r>
            <a:endParaRPr lang="pl-PL" dirty="0"/>
          </a:p>
        </p:txBody>
      </p:sp>
      <p:sp>
        <p:nvSpPr>
          <p:cNvPr id="3" name="Symbol zastępczy zawartości 2"/>
          <p:cNvSpPr>
            <a:spLocks noGrp="1"/>
          </p:cNvSpPr>
          <p:nvPr>
            <p:ph idx="1"/>
          </p:nvPr>
        </p:nvSpPr>
        <p:spPr>
          <a:xfrm>
            <a:off x="467544" y="1988840"/>
            <a:ext cx="8183880" cy="4187952"/>
          </a:xfrm>
        </p:spPr>
        <p:txBody>
          <a:bodyPr/>
          <a:lstStyle/>
          <a:p>
            <a:r>
              <a:rPr lang="de-DE" dirty="0"/>
              <a:t>„Sich dabei auf einzelne Arten zu konzentrieren, ist nicht effektiv genug“, glaubt </a:t>
            </a:r>
            <a:r>
              <a:rPr lang="de-DE" dirty="0" err="1"/>
              <a:t>Pretzell</a:t>
            </a:r>
            <a:r>
              <a:rPr lang="de-DE" dirty="0"/>
              <a:t>, „Schutzgebiete sind nötig, in denen die Natur wieder Natur sein darf. Zudem müssten Landwirte, die ohne Stickstoff und Pestizide arbeiten, deutlich stärker gefördert werden.“</a:t>
            </a:r>
            <a:endParaRPr lang="pl-PL" dirty="0"/>
          </a:p>
        </p:txBody>
      </p:sp>
    </p:spTree>
    <p:extLst>
      <p:ext uri="{BB962C8B-B14F-4D97-AF65-F5344CB8AC3E}">
        <p14:creationId xmlns:p14="http://schemas.microsoft.com/office/powerpoint/2010/main" val="2680626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pl-PL" dirty="0"/>
              <a:t>I</a:t>
            </a:r>
            <a:r>
              <a:rPr lang="de-DE" dirty="0" smtClean="0"/>
              <a:t>n </a:t>
            </a:r>
            <a:r>
              <a:rPr lang="de-DE" dirty="0"/>
              <a:t>Deutschland wurden</a:t>
            </a:r>
            <a:r>
              <a:rPr lang="pl-PL" dirty="0" smtClean="0"/>
              <a:t> </a:t>
            </a:r>
            <a:r>
              <a:rPr lang="de-DE" dirty="0" smtClean="0"/>
              <a:t>bislang </a:t>
            </a:r>
            <a:r>
              <a:rPr lang="de-DE" dirty="0"/>
              <a:t>15 Prozent der </a:t>
            </a:r>
            <a:r>
              <a:rPr lang="de-DE" dirty="0" smtClean="0"/>
              <a:t>Land</a:t>
            </a:r>
            <a:r>
              <a:rPr lang="pl-PL" dirty="0" smtClean="0"/>
              <a:t>f</a:t>
            </a:r>
            <a:r>
              <a:rPr lang="de-DE" dirty="0" err="1" smtClean="0"/>
              <a:t>läche</a:t>
            </a:r>
            <a:r>
              <a:rPr lang="de-DE" dirty="0" smtClean="0"/>
              <a:t> </a:t>
            </a:r>
            <a:r>
              <a:rPr lang="de-DE" dirty="0"/>
              <a:t>unter Schutz gestellt, in der Europäischen Union insgesamt 18 Prozent der Landesfläche</a:t>
            </a:r>
            <a:endParaRPr lang="pl-PL"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600907"/>
            <a:ext cx="5616624" cy="315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96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pl-PL" dirty="0" smtClean="0"/>
              <a:t>E</a:t>
            </a:r>
            <a:r>
              <a:rPr lang="de-DE" dirty="0" err="1" smtClean="0"/>
              <a:t>twa</a:t>
            </a:r>
            <a:r>
              <a:rPr lang="de-DE" dirty="0" smtClean="0"/>
              <a:t> </a:t>
            </a:r>
            <a:r>
              <a:rPr lang="de-DE" dirty="0"/>
              <a:t>30 Prozent der 48.000 deutschen Tierarten sind vom Aussterben bedroht.</a:t>
            </a:r>
            <a:endParaRPr lang="pl-PL"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505472"/>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476" y="4105671"/>
            <a:ext cx="3112634"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105672"/>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550" y="2505323"/>
            <a:ext cx="3200697" cy="160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110" y="4105672"/>
            <a:ext cx="1919702"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7" y="2505472"/>
            <a:ext cx="161256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051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2636912"/>
            <a:ext cx="8183880" cy="1051560"/>
          </a:xfrm>
        </p:spPr>
        <p:txBody>
          <a:bodyPr>
            <a:noAutofit/>
          </a:bodyPr>
          <a:lstStyle/>
          <a:p>
            <a:pPr algn="ctr"/>
            <a:r>
              <a:rPr lang="pl-PL" sz="5400" dirty="0"/>
              <a:t/>
            </a:r>
            <a:br>
              <a:rPr lang="pl-PL" sz="5400" dirty="0"/>
            </a:br>
            <a:r>
              <a:rPr lang="pl-PL" sz="5400" dirty="0" err="1"/>
              <a:t>Danke</a:t>
            </a:r>
            <a:r>
              <a:rPr lang="pl-PL" sz="5400" dirty="0"/>
              <a:t> </a:t>
            </a:r>
            <a:r>
              <a:rPr lang="pl-PL" sz="5400" dirty="0" err="1"/>
              <a:t>für</a:t>
            </a:r>
            <a:r>
              <a:rPr lang="pl-PL" sz="5400" dirty="0"/>
              <a:t> </a:t>
            </a:r>
            <a:r>
              <a:rPr lang="pl-PL" sz="5400" dirty="0" err="1"/>
              <a:t>Ihre</a:t>
            </a:r>
            <a:r>
              <a:rPr lang="pl-PL" sz="5400" dirty="0"/>
              <a:t> </a:t>
            </a:r>
            <a:r>
              <a:rPr lang="pl-PL" sz="5400" dirty="0" err="1"/>
              <a:t>Aufmerksamkeit</a:t>
            </a:r>
            <a:endParaRPr lang="pl-PL" sz="5400" dirty="0"/>
          </a:p>
        </p:txBody>
      </p:sp>
      <p:sp>
        <p:nvSpPr>
          <p:cNvPr id="3" name="Symbol zastępczy zawartości 2"/>
          <p:cNvSpPr>
            <a:spLocks noGrp="1"/>
          </p:cNvSpPr>
          <p:nvPr>
            <p:ph idx="1"/>
          </p:nvPr>
        </p:nvSpPr>
        <p:spPr>
          <a:xfrm>
            <a:off x="10116616" y="476672"/>
            <a:ext cx="8183880" cy="4187952"/>
          </a:xfrm>
        </p:spPr>
        <p:txBody>
          <a:bodyPr/>
          <a:lstStyle/>
          <a:p>
            <a:endParaRPr lang="pl-PL" dirty="0"/>
          </a:p>
        </p:txBody>
      </p:sp>
    </p:spTree>
    <p:extLst>
      <p:ext uri="{BB962C8B-B14F-4D97-AF65-F5344CB8AC3E}">
        <p14:creationId xmlns:p14="http://schemas.microsoft.com/office/powerpoint/2010/main" val="1522162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de-DE" dirty="0"/>
              <a:t>„Bei etwa 30 Prozent davon ist der Bestand bedroht, sechs Prozent sind bereits ausgestorben oder verschollen“, sagt Diana </a:t>
            </a:r>
            <a:r>
              <a:rPr lang="de-DE" dirty="0" err="1"/>
              <a:t>Pretzell</a:t>
            </a:r>
            <a:r>
              <a:rPr lang="de-DE" dirty="0"/>
              <a:t>, Leiterin Naturschutz Deutschland beim WWF</a:t>
            </a:r>
            <a:endParaRPr lang="pl-PL" dirty="0"/>
          </a:p>
        </p:txBody>
      </p:sp>
    </p:spTree>
    <p:extLst>
      <p:ext uri="{BB962C8B-B14F-4D97-AF65-F5344CB8AC3E}">
        <p14:creationId xmlns:p14="http://schemas.microsoft.com/office/powerpoint/2010/main" val="1952213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pl-PL" dirty="0" err="1" smtClean="0"/>
              <a:t>Bedroht</a:t>
            </a:r>
            <a:r>
              <a:rPr lang="pl-PL" dirty="0" smtClean="0"/>
              <a:t> </a:t>
            </a:r>
            <a:r>
              <a:rPr lang="pl-PL" dirty="0" err="1" smtClean="0"/>
              <a:t>sind</a:t>
            </a:r>
            <a:r>
              <a:rPr lang="pl-PL" dirty="0" smtClean="0"/>
              <a:t> </a:t>
            </a:r>
            <a:r>
              <a:rPr lang="pl-PL" dirty="0" err="1" smtClean="0"/>
              <a:t>z.B</a:t>
            </a:r>
            <a:r>
              <a:rPr lang="pl-PL" dirty="0"/>
              <a:t>. </a:t>
            </a:r>
            <a:r>
              <a:rPr lang="pl-PL" dirty="0" err="1" smtClean="0"/>
              <a:t>neben</a:t>
            </a:r>
            <a:r>
              <a:rPr lang="pl-PL" dirty="0" smtClean="0"/>
              <a:t> den </a:t>
            </a:r>
            <a:r>
              <a:rPr lang="pl-PL" dirty="0" err="1"/>
              <a:t>großen</a:t>
            </a:r>
            <a:r>
              <a:rPr lang="pl-PL" dirty="0"/>
              <a:t> </a:t>
            </a:r>
            <a:r>
              <a:rPr lang="pl-PL" dirty="0" err="1" smtClean="0"/>
              <a:t>Tierarten</a:t>
            </a:r>
            <a:r>
              <a:rPr lang="pl-PL" dirty="0" smtClean="0"/>
              <a:t>: der </a:t>
            </a:r>
            <a:r>
              <a:rPr lang="pl-PL" dirty="0"/>
              <a:t>Wolf</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318170"/>
            <a:ext cx="6732240" cy="336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884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pl-PL" dirty="0" smtClean="0"/>
              <a:t>Oder den </a:t>
            </a:r>
            <a:r>
              <a:rPr lang="pl-PL" dirty="0" err="1" smtClean="0"/>
              <a:t>wildlebendem</a:t>
            </a:r>
            <a:r>
              <a:rPr lang="pl-PL" dirty="0" smtClean="0"/>
              <a:t> </a:t>
            </a:r>
            <a:r>
              <a:rPr lang="pl-PL" dirty="0" err="1" smtClean="0"/>
              <a:t>Luchs</a:t>
            </a:r>
            <a:r>
              <a:rPr lang="pl-PL" dirty="0" smtClean="0"/>
              <a:t> (</a:t>
            </a:r>
            <a:r>
              <a:rPr lang="de-DE" dirty="0"/>
              <a:t>Mehr als hundert Luchse streifen durch </a:t>
            </a:r>
            <a:r>
              <a:rPr lang="de-DE" dirty="0" smtClean="0"/>
              <a:t>Deutschland</a:t>
            </a:r>
            <a:r>
              <a:rPr lang="pl-PL" dirty="0" smtClean="0"/>
              <a:t>,</a:t>
            </a:r>
            <a:r>
              <a:rPr lang="de-DE" dirty="0"/>
              <a:t> Zahl der Luchse in Deutschland </a:t>
            </a:r>
            <a:r>
              <a:rPr lang="de-DE" dirty="0" smtClean="0"/>
              <a:t>steigt</a:t>
            </a:r>
            <a:r>
              <a:rPr lang="pl-PL" dirty="0" smtClean="0"/>
              <a:t>) </a:t>
            </a:r>
            <a:endParaRPr lang="pl-PL"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27" r="4751"/>
          <a:stretch/>
        </p:blipFill>
        <p:spPr bwMode="auto">
          <a:xfrm>
            <a:off x="1331640" y="2564904"/>
            <a:ext cx="6480720" cy="318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525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r>
              <a:rPr lang="pl-PL" dirty="0" smtClean="0"/>
              <a:t>Den </a:t>
            </a:r>
            <a:r>
              <a:rPr lang="pl-PL" dirty="0" err="1" smtClean="0"/>
              <a:t>Seeadler</a:t>
            </a:r>
            <a:r>
              <a:rPr lang="pl-PL" dirty="0" smtClean="0"/>
              <a:t> (</a:t>
            </a:r>
            <a:r>
              <a:rPr lang="de-DE" dirty="0"/>
              <a:t>Nur noch etwa 60 Seeadler-Paare lebten in den Sechzigern in Deutschland. Seither hat sich die Zahl mehr als </a:t>
            </a:r>
            <a:r>
              <a:rPr lang="de-DE" dirty="0" smtClean="0"/>
              <a:t>verzehnfacht</a:t>
            </a:r>
            <a:r>
              <a:rPr lang="pl-PL" dirty="0" smtClean="0"/>
              <a:t>)</a:t>
            </a:r>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485290"/>
            <a:ext cx="6502102" cy="325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5744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r>
              <a:rPr lang="pl-PL" dirty="0" smtClean="0"/>
              <a:t>Oder wie der Uhu (</a:t>
            </a:r>
            <a:r>
              <a:rPr lang="de-DE" dirty="0"/>
              <a:t>In Europa gibt es 13 verschiedene Eulenarten. Zehn davon sind in Deutschland heimisch. Manche Eulen kommen hierzulande häufig vor, andere sind so selten, dass sie auf der Roten Liste </a:t>
            </a:r>
            <a:r>
              <a:rPr lang="de-DE" dirty="0" smtClean="0"/>
              <a:t>stehen</a:t>
            </a:r>
            <a:r>
              <a:rPr lang="pl-PL" dirty="0" smtClean="0"/>
              <a:t>)</a:t>
            </a:r>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284984"/>
            <a:ext cx="4464496" cy="251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558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r>
              <a:rPr lang="de-DE" dirty="0"/>
              <a:t>stehen auch viele kleine </a:t>
            </a:r>
            <a:r>
              <a:rPr lang="de-DE" dirty="0" smtClean="0"/>
              <a:t>Nager wie etwa</a:t>
            </a:r>
            <a:r>
              <a:rPr lang="pl-PL" dirty="0" smtClean="0"/>
              <a:t> der</a:t>
            </a:r>
            <a:r>
              <a:rPr lang="de-DE" dirty="0" smtClean="0"/>
              <a:t> Feldhamster</a:t>
            </a:r>
            <a:r>
              <a:rPr lang="pl-PL" dirty="0" smtClean="0"/>
              <a:t> </a:t>
            </a:r>
            <a:r>
              <a:rPr lang="de-DE" dirty="0"/>
              <a:t>auf der sogenannten Roten Liste</a:t>
            </a:r>
            <a:endParaRPr lang="pl-P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15925"/>
            <a:ext cx="57150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9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r>
              <a:rPr lang="pl-PL" dirty="0" smtClean="0"/>
              <a:t>Oder </a:t>
            </a:r>
            <a:r>
              <a:rPr lang="pl-PL" dirty="0" err="1" smtClean="0"/>
              <a:t>sogar</a:t>
            </a:r>
            <a:r>
              <a:rPr lang="pl-PL" dirty="0"/>
              <a:t> </a:t>
            </a:r>
            <a:r>
              <a:rPr lang="pl-PL" dirty="0" err="1"/>
              <a:t>Vögel</a:t>
            </a:r>
            <a:r>
              <a:rPr lang="pl-PL" dirty="0"/>
              <a:t> </a:t>
            </a:r>
            <a:r>
              <a:rPr lang="pl-PL" dirty="0" smtClean="0"/>
              <a:t>wie der </a:t>
            </a:r>
            <a:r>
              <a:rPr lang="pl-PL" dirty="0" err="1" smtClean="0"/>
              <a:t>Kiebitz</a:t>
            </a:r>
            <a:r>
              <a:rPr lang="pl-PL" dirty="0" smtClean="0"/>
              <a:t> (</a:t>
            </a:r>
            <a:r>
              <a:rPr lang="de-DE" dirty="0"/>
              <a:t>In Deutschland selten gewordener </a:t>
            </a:r>
            <a:r>
              <a:rPr lang="de-DE" dirty="0" smtClean="0"/>
              <a:t>Zugvogel</a:t>
            </a:r>
            <a:r>
              <a:rPr lang="pl-PL" dirty="0" smtClean="0"/>
              <a:t>)</a:t>
            </a:r>
            <a:endParaRPr lang="pl-PL"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348880"/>
            <a:ext cx="5282844" cy="352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3528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kt">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k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83</TotalTime>
  <Words>444</Words>
  <Application>Microsoft Office PowerPoint</Application>
  <PresentationFormat>Pokaz na ekranie (4:3)</PresentationFormat>
  <Paragraphs>28</Paragraphs>
  <Slides>20</Slides>
  <Notes>0</Notes>
  <HiddenSlides>0</HiddenSlides>
  <MMClips>0</MMClips>
  <ScaleCrop>false</ScaleCrop>
  <HeadingPairs>
    <vt:vector size="4" baseType="variant">
      <vt:variant>
        <vt:lpstr>Motyw</vt:lpstr>
      </vt:variant>
      <vt:variant>
        <vt:i4>1</vt:i4>
      </vt:variant>
      <vt:variant>
        <vt:lpstr>Tytuły slajdów</vt:lpstr>
      </vt:variant>
      <vt:variant>
        <vt:i4>20</vt:i4>
      </vt:variant>
    </vt:vector>
  </HeadingPairs>
  <TitlesOfParts>
    <vt:vector size="21" baseType="lpstr">
      <vt:lpstr>Aspekt</vt:lpstr>
      <vt:lpstr> GEFÄHRDETE ARTEN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Warum sind immer mehr Arten selten?</vt:lpstr>
      <vt:lpstr>Prezentacja programu PowerPoint</vt:lpstr>
      <vt:lpstr>Prezentacja programu PowerPoint</vt:lpstr>
      <vt:lpstr>Prezentacja programu PowerPoint</vt:lpstr>
      <vt:lpstr>Was wird zum Schutz der bedrohten Tierarten getan?</vt:lpstr>
      <vt:lpstr>Prezentacja programu PowerPoint</vt:lpstr>
      <vt:lpstr> Danke für Ihre Aufmerksamkeit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Klaudia</dc:creator>
  <cp:lastModifiedBy>Klaudia</cp:lastModifiedBy>
  <cp:revision>8</cp:revision>
  <dcterms:created xsi:type="dcterms:W3CDTF">2018-05-07T21:52:19Z</dcterms:created>
  <dcterms:modified xsi:type="dcterms:W3CDTF">2018-05-07T23:15:46Z</dcterms:modified>
</cp:coreProperties>
</file>